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1"/>
  </p:notesMasterIdLst>
  <p:handoutMasterIdLst>
    <p:handoutMasterId r:id="rId32"/>
  </p:handoutMasterIdLst>
  <p:sldIdLst>
    <p:sldId id="298" r:id="rId5"/>
    <p:sldId id="299" r:id="rId6"/>
    <p:sldId id="300" r:id="rId7"/>
    <p:sldId id="327" r:id="rId8"/>
    <p:sldId id="302" r:id="rId9"/>
    <p:sldId id="325" r:id="rId10"/>
    <p:sldId id="301" r:id="rId11"/>
    <p:sldId id="326" r:id="rId12"/>
    <p:sldId id="303" r:id="rId13"/>
    <p:sldId id="317" r:id="rId14"/>
    <p:sldId id="305" r:id="rId15"/>
    <p:sldId id="318" r:id="rId16"/>
    <p:sldId id="307" r:id="rId17"/>
    <p:sldId id="308" r:id="rId18"/>
    <p:sldId id="319" r:id="rId19"/>
    <p:sldId id="309" r:id="rId20"/>
    <p:sldId id="310" r:id="rId21"/>
    <p:sldId id="320" r:id="rId22"/>
    <p:sldId id="311" r:id="rId23"/>
    <p:sldId id="312" r:id="rId24"/>
    <p:sldId id="321" r:id="rId25"/>
    <p:sldId id="313" r:id="rId26"/>
    <p:sldId id="314" r:id="rId27"/>
    <p:sldId id="316" r:id="rId28"/>
    <p:sldId id="324" r:id="rId29"/>
    <p:sldId id="323" r:id="rId30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8" autoAdjust="0"/>
    <p:restoredTop sz="94619" autoAdjust="0"/>
  </p:normalViewPr>
  <p:slideViewPr>
    <p:cSldViewPr snapToGrid="0">
      <p:cViewPr varScale="1">
        <p:scale>
          <a:sx n="96" d="100"/>
          <a:sy n="96" d="100"/>
        </p:scale>
        <p:origin x="53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28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FF60C6-C01C-4A10-B194-661103053C59}" type="doc">
      <dgm:prSet loTypeId="urn:microsoft.com/office/officeart/2005/8/layout/process1" loCatId="process" qsTypeId="urn:microsoft.com/office/officeart/2005/8/quickstyle/simple1" qsCatId="simple" csTypeId="urn:microsoft.com/office/officeart/2005/8/colors/colorful3" csCatId="colorful" phldr="1"/>
      <dgm:spPr/>
    </dgm:pt>
    <dgm:pt modelId="{6793399F-A326-4F2C-BE39-6C0379078989}">
      <dgm:prSet phldrT="[文字]"/>
      <dgm:spPr/>
      <dgm:t>
        <a:bodyPr/>
        <a:lstStyle/>
        <a:p>
          <a:r>
            <a:rPr lang="zh-TW" altLang="en-US" dirty="0"/>
            <a:t>輸入硬幣圖</a:t>
          </a:r>
        </a:p>
      </dgm:t>
    </dgm:pt>
    <dgm:pt modelId="{EBA4DDCC-FDA1-44C6-BCC8-E84B35527DE2}" type="parTrans" cxnId="{EE0D9FB8-F4A8-4875-84C4-AE5426D9516F}">
      <dgm:prSet/>
      <dgm:spPr/>
      <dgm:t>
        <a:bodyPr/>
        <a:lstStyle/>
        <a:p>
          <a:endParaRPr lang="zh-TW" altLang="en-US"/>
        </a:p>
      </dgm:t>
    </dgm:pt>
    <dgm:pt modelId="{E8573E73-711E-41F8-A63B-CD64F8B4CA9B}" type="sibTrans" cxnId="{EE0D9FB8-F4A8-4875-84C4-AE5426D9516F}">
      <dgm:prSet/>
      <dgm:spPr/>
      <dgm:t>
        <a:bodyPr/>
        <a:lstStyle/>
        <a:p>
          <a:endParaRPr lang="zh-TW" altLang="en-US"/>
        </a:p>
      </dgm:t>
    </dgm:pt>
    <dgm:pt modelId="{2532A338-0C3C-4BE4-98F6-B63679C3AE02}">
      <dgm:prSet phldrT="[文字]"/>
      <dgm:spPr/>
      <dgm:t>
        <a:bodyPr/>
        <a:lstStyle/>
        <a:p>
          <a:r>
            <a:rPr lang="zh-TW" altLang="en-US" dirty="0"/>
            <a:t>灰階</a:t>
          </a:r>
        </a:p>
      </dgm:t>
    </dgm:pt>
    <dgm:pt modelId="{2DB11B73-A4A4-4907-89EC-3FAB1E958147}" type="parTrans" cxnId="{78F18A3B-3F5B-4483-A279-A0F0A352DD8E}">
      <dgm:prSet/>
      <dgm:spPr/>
      <dgm:t>
        <a:bodyPr/>
        <a:lstStyle/>
        <a:p>
          <a:endParaRPr lang="zh-TW" altLang="en-US"/>
        </a:p>
      </dgm:t>
    </dgm:pt>
    <dgm:pt modelId="{D78DF671-68D9-4DB4-8F52-2D8BAB076D4B}" type="sibTrans" cxnId="{78F18A3B-3F5B-4483-A279-A0F0A352DD8E}">
      <dgm:prSet/>
      <dgm:spPr/>
      <dgm:t>
        <a:bodyPr/>
        <a:lstStyle/>
        <a:p>
          <a:endParaRPr lang="zh-TW" altLang="en-US"/>
        </a:p>
      </dgm:t>
    </dgm:pt>
    <dgm:pt modelId="{96C0D778-5248-4A7C-9AB1-2719EF94806E}">
      <dgm:prSet phldrT="[文字]"/>
      <dgm:spPr/>
      <dgm:t>
        <a:bodyPr/>
        <a:lstStyle/>
        <a:p>
          <a:r>
            <a:rPr lang="zh-TW" altLang="en-US" dirty="0"/>
            <a:t>二值化</a:t>
          </a:r>
        </a:p>
      </dgm:t>
    </dgm:pt>
    <dgm:pt modelId="{B128F0C7-D326-455F-8A8E-94A77C8535EB}" type="parTrans" cxnId="{DA0646BE-6055-4D19-9947-D9369773A02B}">
      <dgm:prSet/>
      <dgm:spPr/>
      <dgm:t>
        <a:bodyPr/>
        <a:lstStyle/>
        <a:p>
          <a:endParaRPr lang="zh-TW" altLang="en-US"/>
        </a:p>
      </dgm:t>
    </dgm:pt>
    <dgm:pt modelId="{ACBA7BCD-B20A-430B-9288-7457CF13649B}" type="sibTrans" cxnId="{DA0646BE-6055-4D19-9947-D9369773A02B}">
      <dgm:prSet/>
      <dgm:spPr/>
      <dgm:t>
        <a:bodyPr/>
        <a:lstStyle/>
        <a:p>
          <a:endParaRPr lang="zh-TW" altLang="en-US"/>
        </a:p>
      </dgm:t>
    </dgm:pt>
    <dgm:pt modelId="{1812E95F-0606-43EE-8866-CC7FD69357A3}">
      <dgm:prSet phldrT="[文字]"/>
      <dgm:spPr/>
      <dgm:t>
        <a:bodyPr/>
        <a:lstStyle/>
        <a:p>
          <a:r>
            <a:rPr lang="zh-TW" altLang="en-US" dirty="0"/>
            <a:t>計算幣值面積</a:t>
          </a:r>
        </a:p>
      </dgm:t>
    </dgm:pt>
    <dgm:pt modelId="{C561F5A9-504F-47DF-BB66-9EB1E69625CC}" type="parTrans" cxnId="{6AB00A7C-BA79-4A03-BFFF-6D2E1A892059}">
      <dgm:prSet/>
      <dgm:spPr/>
      <dgm:t>
        <a:bodyPr/>
        <a:lstStyle/>
        <a:p>
          <a:endParaRPr lang="zh-TW" altLang="en-US"/>
        </a:p>
      </dgm:t>
    </dgm:pt>
    <dgm:pt modelId="{B7EC7BD9-395F-44DD-A919-EFD724E210E8}" type="sibTrans" cxnId="{6AB00A7C-BA79-4A03-BFFF-6D2E1A892059}">
      <dgm:prSet/>
      <dgm:spPr/>
      <dgm:t>
        <a:bodyPr/>
        <a:lstStyle/>
        <a:p>
          <a:endParaRPr lang="zh-TW" altLang="en-US"/>
        </a:p>
      </dgm:t>
    </dgm:pt>
    <dgm:pt modelId="{91839DA9-B541-4CC2-8767-A06F56DFC667}">
      <dgm:prSet phldrT="[文字]"/>
      <dgm:spPr/>
      <dgm:t>
        <a:bodyPr/>
        <a:lstStyle/>
        <a:p>
          <a:r>
            <a:rPr lang="zh-TW" altLang="en-US"/>
            <a:t>抓取圖像的黑色背景和前景</a:t>
          </a:r>
          <a:endParaRPr lang="zh-TW" altLang="en-US" dirty="0"/>
        </a:p>
      </dgm:t>
    </dgm:pt>
    <dgm:pt modelId="{1C676A61-30A3-4455-BF8D-9EB7BF720FF1}" type="parTrans" cxnId="{891ADB08-26F9-4D14-8C27-AB3C58FBB67E}">
      <dgm:prSet/>
      <dgm:spPr/>
      <dgm:t>
        <a:bodyPr/>
        <a:lstStyle/>
        <a:p>
          <a:endParaRPr lang="zh-TW" altLang="en-US"/>
        </a:p>
      </dgm:t>
    </dgm:pt>
    <dgm:pt modelId="{C894F1DC-B672-4A57-8414-AC4B1960F522}" type="sibTrans" cxnId="{891ADB08-26F9-4D14-8C27-AB3C58FBB67E}">
      <dgm:prSet/>
      <dgm:spPr/>
      <dgm:t>
        <a:bodyPr/>
        <a:lstStyle/>
        <a:p>
          <a:endParaRPr lang="zh-TW" altLang="en-US"/>
        </a:p>
      </dgm:t>
    </dgm:pt>
    <dgm:pt modelId="{9E457CF3-3179-4635-BEA1-3AD7D729DB52}">
      <dgm:prSet phldrT="[文字]"/>
      <dgm:spPr/>
      <dgm:t>
        <a:bodyPr/>
        <a:lstStyle/>
        <a:p>
          <a:r>
            <a:rPr lang="zh-TW" altLang="en-US" dirty="0"/>
            <a:t>標記出幣值</a:t>
          </a:r>
        </a:p>
      </dgm:t>
    </dgm:pt>
    <dgm:pt modelId="{1B4CC4F5-779B-4B2C-8B6C-E0D0B587AF6E}" type="parTrans" cxnId="{D2096AA5-98AE-492D-BABA-193FDF03FE1E}">
      <dgm:prSet/>
      <dgm:spPr/>
      <dgm:t>
        <a:bodyPr/>
        <a:lstStyle/>
        <a:p>
          <a:endParaRPr lang="zh-TW" altLang="en-US"/>
        </a:p>
      </dgm:t>
    </dgm:pt>
    <dgm:pt modelId="{04FC838E-C0E2-4A17-BEC3-93350FB40EE1}" type="sibTrans" cxnId="{D2096AA5-98AE-492D-BABA-193FDF03FE1E}">
      <dgm:prSet/>
      <dgm:spPr/>
      <dgm:t>
        <a:bodyPr/>
        <a:lstStyle/>
        <a:p>
          <a:endParaRPr lang="zh-TW" altLang="en-US"/>
        </a:p>
      </dgm:t>
    </dgm:pt>
    <dgm:pt modelId="{F69CEB70-0A6A-4C58-A7C7-6C81857B8011}">
      <dgm:prSet phldrT="[文字]"/>
      <dgm:spPr/>
      <dgm:t>
        <a:bodyPr/>
        <a:lstStyle/>
        <a:p>
          <a:r>
            <a:rPr lang="zh-TW" altLang="en-US" dirty="0"/>
            <a:t>計算出總金額</a:t>
          </a:r>
        </a:p>
      </dgm:t>
    </dgm:pt>
    <dgm:pt modelId="{AEC137CB-88D9-4D63-B6E3-B4B6006C6ACF}" type="parTrans" cxnId="{2BED83BF-9B2F-47F2-85B8-8F41F16D46CC}">
      <dgm:prSet/>
      <dgm:spPr/>
      <dgm:t>
        <a:bodyPr/>
        <a:lstStyle/>
        <a:p>
          <a:endParaRPr lang="zh-TW" altLang="en-US"/>
        </a:p>
      </dgm:t>
    </dgm:pt>
    <dgm:pt modelId="{3D4DD7D6-7407-4171-81A0-293B01F37553}" type="sibTrans" cxnId="{2BED83BF-9B2F-47F2-85B8-8F41F16D46CC}">
      <dgm:prSet/>
      <dgm:spPr/>
      <dgm:t>
        <a:bodyPr/>
        <a:lstStyle/>
        <a:p>
          <a:endParaRPr lang="zh-TW" altLang="en-US"/>
        </a:p>
      </dgm:t>
    </dgm:pt>
    <dgm:pt modelId="{B3F42BD5-59D3-49EA-B1A4-BDFE9493B925}">
      <dgm:prSet phldrT="[文字]"/>
      <dgm:spPr/>
      <dgm:t>
        <a:bodyPr/>
        <a:lstStyle/>
        <a:p>
          <a:r>
            <a:rPr lang="zh-TW" altLang="en-US" dirty="0"/>
            <a:t>侵蝕</a:t>
          </a:r>
        </a:p>
      </dgm:t>
    </dgm:pt>
    <dgm:pt modelId="{3A53236D-BE18-4909-8303-1D97165A312B}" type="parTrans" cxnId="{037937B0-EB0E-4865-961D-E983A5A134BE}">
      <dgm:prSet/>
      <dgm:spPr/>
      <dgm:t>
        <a:bodyPr/>
        <a:lstStyle/>
        <a:p>
          <a:endParaRPr lang="zh-TW" altLang="en-US"/>
        </a:p>
      </dgm:t>
    </dgm:pt>
    <dgm:pt modelId="{2DE1108F-325D-48D0-8A59-8A2A55906382}" type="sibTrans" cxnId="{037937B0-EB0E-4865-961D-E983A5A134BE}">
      <dgm:prSet/>
      <dgm:spPr/>
      <dgm:t>
        <a:bodyPr/>
        <a:lstStyle/>
        <a:p>
          <a:endParaRPr lang="zh-TW" altLang="en-US"/>
        </a:p>
      </dgm:t>
    </dgm:pt>
    <dgm:pt modelId="{32BCEF7F-9AC5-40AE-AB55-9FC9F0FC1B58}">
      <dgm:prSet phldrT="[文字]"/>
      <dgm:spPr/>
      <dgm:t>
        <a:bodyPr/>
        <a:lstStyle/>
        <a:p>
          <a:r>
            <a:rPr lang="zh-TW" altLang="en-US" dirty="0"/>
            <a:t>膨脹</a:t>
          </a:r>
        </a:p>
      </dgm:t>
    </dgm:pt>
    <dgm:pt modelId="{DC2F0596-B965-4C63-B1C7-B428E1DB6B81}" type="parTrans" cxnId="{CDB4F294-FB33-477E-B2D7-B54B3F8CA432}">
      <dgm:prSet/>
      <dgm:spPr/>
      <dgm:t>
        <a:bodyPr/>
        <a:lstStyle/>
        <a:p>
          <a:endParaRPr lang="zh-TW" altLang="en-US"/>
        </a:p>
      </dgm:t>
    </dgm:pt>
    <dgm:pt modelId="{760148BD-1B35-4FC5-8108-058B39F526C3}" type="sibTrans" cxnId="{CDB4F294-FB33-477E-B2D7-B54B3F8CA432}">
      <dgm:prSet/>
      <dgm:spPr/>
      <dgm:t>
        <a:bodyPr/>
        <a:lstStyle/>
        <a:p>
          <a:endParaRPr lang="zh-TW" altLang="en-US"/>
        </a:p>
      </dgm:t>
    </dgm:pt>
    <dgm:pt modelId="{E0D5736F-19BE-474A-8558-1F1AECA49163}" type="pres">
      <dgm:prSet presAssocID="{02FF60C6-C01C-4A10-B194-661103053C59}" presName="Name0" presStyleCnt="0">
        <dgm:presLayoutVars>
          <dgm:dir/>
          <dgm:resizeHandles val="exact"/>
        </dgm:presLayoutVars>
      </dgm:prSet>
      <dgm:spPr/>
    </dgm:pt>
    <dgm:pt modelId="{BACD1F1B-FFC7-401F-B60D-42D6D131A096}" type="pres">
      <dgm:prSet presAssocID="{6793399F-A326-4F2C-BE39-6C0379078989}" presName="node" presStyleLbl="node1" presStyleIdx="0" presStyleCnt="9" custLinFactX="-45341" custLinFactY="-9311" custLinFactNeighborX="-100000" custLinFactNeighborY="-100000">
        <dgm:presLayoutVars>
          <dgm:bulletEnabled val="1"/>
        </dgm:presLayoutVars>
      </dgm:prSet>
      <dgm:spPr/>
    </dgm:pt>
    <dgm:pt modelId="{EC6B852F-2687-4F44-B4CA-0DC23766F5DE}" type="pres">
      <dgm:prSet presAssocID="{E8573E73-711E-41F8-A63B-CD64F8B4CA9B}" presName="sibTrans" presStyleLbl="sibTrans2D1" presStyleIdx="0" presStyleCnt="8"/>
      <dgm:spPr/>
    </dgm:pt>
    <dgm:pt modelId="{2141F5BA-F323-4B04-9139-39D54547A110}" type="pres">
      <dgm:prSet presAssocID="{E8573E73-711E-41F8-A63B-CD64F8B4CA9B}" presName="connectorText" presStyleLbl="sibTrans2D1" presStyleIdx="0" presStyleCnt="8"/>
      <dgm:spPr/>
    </dgm:pt>
    <dgm:pt modelId="{3B163518-50E2-4ABB-BDA4-669A293F4B1E}" type="pres">
      <dgm:prSet presAssocID="{2532A338-0C3C-4BE4-98F6-B63679C3AE02}" presName="node" presStyleLbl="node1" presStyleIdx="1" presStyleCnt="9">
        <dgm:presLayoutVars>
          <dgm:bulletEnabled val="1"/>
        </dgm:presLayoutVars>
      </dgm:prSet>
      <dgm:spPr/>
    </dgm:pt>
    <dgm:pt modelId="{F78D1571-38B9-4E5D-965B-696C18EB190B}" type="pres">
      <dgm:prSet presAssocID="{D78DF671-68D9-4DB4-8F52-2D8BAB076D4B}" presName="sibTrans" presStyleLbl="sibTrans2D1" presStyleIdx="1" presStyleCnt="8"/>
      <dgm:spPr/>
    </dgm:pt>
    <dgm:pt modelId="{BC779B6B-F1BD-417E-859E-CA5D27EA947B}" type="pres">
      <dgm:prSet presAssocID="{D78DF671-68D9-4DB4-8F52-2D8BAB076D4B}" presName="connectorText" presStyleLbl="sibTrans2D1" presStyleIdx="1" presStyleCnt="8"/>
      <dgm:spPr/>
    </dgm:pt>
    <dgm:pt modelId="{A2DD2164-C11A-49A8-B5B7-6D1BEBC1C2A4}" type="pres">
      <dgm:prSet presAssocID="{96C0D778-5248-4A7C-9AB1-2719EF94806E}" presName="node" presStyleLbl="node1" presStyleIdx="2" presStyleCnt="9">
        <dgm:presLayoutVars>
          <dgm:bulletEnabled val="1"/>
        </dgm:presLayoutVars>
      </dgm:prSet>
      <dgm:spPr/>
    </dgm:pt>
    <dgm:pt modelId="{E3708726-5567-448B-B4BB-4FF82B705EDE}" type="pres">
      <dgm:prSet presAssocID="{ACBA7BCD-B20A-430B-9288-7457CF13649B}" presName="sibTrans" presStyleLbl="sibTrans2D1" presStyleIdx="2" presStyleCnt="8"/>
      <dgm:spPr/>
    </dgm:pt>
    <dgm:pt modelId="{F32D9600-3493-4795-8554-37B6C9E90907}" type="pres">
      <dgm:prSet presAssocID="{ACBA7BCD-B20A-430B-9288-7457CF13649B}" presName="connectorText" presStyleLbl="sibTrans2D1" presStyleIdx="2" presStyleCnt="8"/>
      <dgm:spPr/>
    </dgm:pt>
    <dgm:pt modelId="{B91576E5-E613-4FA1-AFC3-695420F280E2}" type="pres">
      <dgm:prSet presAssocID="{B3F42BD5-59D3-49EA-B1A4-BDFE9493B925}" presName="node" presStyleLbl="node1" presStyleIdx="3" presStyleCnt="9">
        <dgm:presLayoutVars>
          <dgm:bulletEnabled val="1"/>
        </dgm:presLayoutVars>
      </dgm:prSet>
      <dgm:spPr/>
    </dgm:pt>
    <dgm:pt modelId="{9B8AF173-B019-4B01-B3FD-31C945899A89}" type="pres">
      <dgm:prSet presAssocID="{2DE1108F-325D-48D0-8A59-8A2A55906382}" presName="sibTrans" presStyleLbl="sibTrans2D1" presStyleIdx="3" presStyleCnt="8"/>
      <dgm:spPr/>
    </dgm:pt>
    <dgm:pt modelId="{FF5FD1D7-ED57-4325-BEBF-548509DDD3D6}" type="pres">
      <dgm:prSet presAssocID="{2DE1108F-325D-48D0-8A59-8A2A55906382}" presName="connectorText" presStyleLbl="sibTrans2D1" presStyleIdx="3" presStyleCnt="8"/>
      <dgm:spPr/>
    </dgm:pt>
    <dgm:pt modelId="{09A1AD2F-97C4-4A2C-B782-47A42295D6F1}" type="pres">
      <dgm:prSet presAssocID="{32BCEF7F-9AC5-40AE-AB55-9FC9F0FC1B58}" presName="node" presStyleLbl="node1" presStyleIdx="4" presStyleCnt="9">
        <dgm:presLayoutVars>
          <dgm:bulletEnabled val="1"/>
        </dgm:presLayoutVars>
      </dgm:prSet>
      <dgm:spPr/>
    </dgm:pt>
    <dgm:pt modelId="{C9F6F9D9-9424-4332-BEE0-E683E3DF4F1F}" type="pres">
      <dgm:prSet presAssocID="{760148BD-1B35-4FC5-8108-058B39F526C3}" presName="sibTrans" presStyleLbl="sibTrans2D1" presStyleIdx="4" presStyleCnt="8"/>
      <dgm:spPr/>
    </dgm:pt>
    <dgm:pt modelId="{1BDD137F-0DF6-4C3A-86A4-004D153D2573}" type="pres">
      <dgm:prSet presAssocID="{760148BD-1B35-4FC5-8108-058B39F526C3}" presName="connectorText" presStyleLbl="sibTrans2D1" presStyleIdx="4" presStyleCnt="8"/>
      <dgm:spPr/>
    </dgm:pt>
    <dgm:pt modelId="{332325A1-9159-4F97-A332-57F218EE2B1E}" type="pres">
      <dgm:prSet presAssocID="{91839DA9-B541-4CC2-8767-A06F56DFC667}" presName="node" presStyleLbl="node1" presStyleIdx="5" presStyleCnt="9">
        <dgm:presLayoutVars>
          <dgm:bulletEnabled val="1"/>
        </dgm:presLayoutVars>
      </dgm:prSet>
      <dgm:spPr/>
    </dgm:pt>
    <dgm:pt modelId="{6F5D7518-4BE5-4F5E-94D0-9FDD04E90C3B}" type="pres">
      <dgm:prSet presAssocID="{C894F1DC-B672-4A57-8414-AC4B1960F522}" presName="sibTrans" presStyleLbl="sibTrans2D1" presStyleIdx="5" presStyleCnt="8"/>
      <dgm:spPr/>
    </dgm:pt>
    <dgm:pt modelId="{6A5C9887-3BCF-4569-91FE-1887DFAEF721}" type="pres">
      <dgm:prSet presAssocID="{C894F1DC-B672-4A57-8414-AC4B1960F522}" presName="connectorText" presStyleLbl="sibTrans2D1" presStyleIdx="5" presStyleCnt="8"/>
      <dgm:spPr/>
    </dgm:pt>
    <dgm:pt modelId="{C9A54902-B54F-46FE-821C-4F960842240C}" type="pres">
      <dgm:prSet presAssocID="{1812E95F-0606-43EE-8866-CC7FD69357A3}" presName="node" presStyleLbl="node1" presStyleIdx="6" presStyleCnt="9">
        <dgm:presLayoutVars>
          <dgm:bulletEnabled val="1"/>
        </dgm:presLayoutVars>
      </dgm:prSet>
      <dgm:spPr/>
    </dgm:pt>
    <dgm:pt modelId="{F2AA024F-B115-4272-AE59-C41B4C2553AC}" type="pres">
      <dgm:prSet presAssocID="{B7EC7BD9-395F-44DD-A919-EFD724E210E8}" presName="sibTrans" presStyleLbl="sibTrans2D1" presStyleIdx="6" presStyleCnt="8"/>
      <dgm:spPr/>
    </dgm:pt>
    <dgm:pt modelId="{A4FC3776-F433-4656-ADE4-C7FD4354D18D}" type="pres">
      <dgm:prSet presAssocID="{B7EC7BD9-395F-44DD-A919-EFD724E210E8}" presName="connectorText" presStyleLbl="sibTrans2D1" presStyleIdx="6" presStyleCnt="8"/>
      <dgm:spPr/>
    </dgm:pt>
    <dgm:pt modelId="{74965839-FE32-4A6A-8089-777B23B1FA55}" type="pres">
      <dgm:prSet presAssocID="{9E457CF3-3179-4635-BEA1-3AD7D729DB52}" presName="node" presStyleLbl="node1" presStyleIdx="7" presStyleCnt="9">
        <dgm:presLayoutVars>
          <dgm:bulletEnabled val="1"/>
        </dgm:presLayoutVars>
      </dgm:prSet>
      <dgm:spPr/>
    </dgm:pt>
    <dgm:pt modelId="{C976CB12-5D64-4FD4-84A1-6B0D443CF7F8}" type="pres">
      <dgm:prSet presAssocID="{04FC838E-C0E2-4A17-BEC3-93350FB40EE1}" presName="sibTrans" presStyleLbl="sibTrans2D1" presStyleIdx="7" presStyleCnt="8"/>
      <dgm:spPr/>
    </dgm:pt>
    <dgm:pt modelId="{3A73CF33-9223-4FA3-8A91-75193C858365}" type="pres">
      <dgm:prSet presAssocID="{04FC838E-C0E2-4A17-BEC3-93350FB40EE1}" presName="connectorText" presStyleLbl="sibTrans2D1" presStyleIdx="7" presStyleCnt="8"/>
      <dgm:spPr/>
    </dgm:pt>
    <dgm:pt modelId="{DCF0820E-1507-4F96-9972-9E60969ED7F9}" type="pres">
      <dgm:prSet presAssocID="{F69CEB70-0A6A-4C58-A7C7-6C81857B8011}" presName="node" presStyleLbl="node1" presStyleIdx="8" presStyleCnt="9">
        <dgm:presLayoutVars>
          <dgm:bulletEnabled val="1"/>
        </dgm:presLayoutVars>
      </dgm:prSet>
      <dgm:spPr/>
    </dgm:pt>
  </dgm:ptLst>
  <dgm:cxnLst>
    <dgm:cxn modelId="{AA2D4F05-B29A-4C91-A373-564F78AE178D}" type="presOf" srcId="{F69CEB70-0A6A-4C58-A7C7-6C81857B8011}" destId="{DCF0820E-1507-4F96-9972-9E60969ED7F9}" srcOrd="0" destOrd="0" presId="urn:microsoft.com/office/officeart/2005/8/layout/process1"/>
    <dgm:cxn modelId="{891ADB08-26F9-4D14-8C27-AB3C58FBB67E}" srcId="{02FF60C6-C01C-4A10-B194-661103053C59}" destId="{91839DA9-B541-4CC2-8767-A06F56DFC667}" srcOrd="5" destOrd="0" parTransId="{1C676A61-30A3-4455-BF8D-9EB7BF720FF1}" sibTransId="{C894F1DC-B672-4A57-8414-AC4B1960F522}"/>
    <dgm:cxn modelId="{F52E330F-4EA6-4D7E-A0BD-77E8C58E780D}" type="presOf" srcId="{760148BD-1B35-4FC5-8108-058B39F526C3}" destId="{C9F6F9D9-9424-4332-BEE0-E683E3DF4F1F}" srcOrd="0" destOrd="0" presId="urn:microsoft.com/office/officeart/2005/8/layout/process1"/>
    <dgm:cxn modelId="{FB9EC41A-0F7C-4BDB-9D0C-847586A1519F}" type="presOf" srcId="{C894F1DC-B672-4A57-8414-AC4B1960F522}" destId="{6F5D7518-4BE5-4F5E-94D0-9FDD04E90C3B}" srcOrd="0" destOrd="0" presId="urn:microsoft.com/office/officeart/2005/8/layout/process1"/>
    <dgm:cxn modelId="{6FB59B21-8252-440C-973B-537F5CFC1E23}" type="presOf" srcId="{9E457CF3-3179-4635-BEA1-3AD7D729DB52}" destId="{74965839-FE32-4A6A-8089-777B23B1FA55}" srcOrd="0" destOrd="0" presId="urn:microsoft.com/office/officeart/2005/8/layout/process1"/>
    <dgm:cxn modelId="{7D605125-9E9D-4C85-88D0-257D328F1CA2}" type="presOf" srcId="{ACBA7BCD-B20A-430B-9288-7457CF13649B}" destId="{E3708726-5567-448B-B4BB-4FF82B705EDE}" srcOrd="0" destOrd="0" presId="urn:microsoft.com/office/officeart/2005/8/layout/process1"/>
    <dgm:cxn modelId="{9FD3A42A-3900-4EB8-AB9E-88A1ECD36AE4}" type="presOf" srcId="{91839DA9-B541-4CC2-8767-A06F56DFC667}" destId="{332325A1-9159-4F97-A332-57F218EE2B1E}" srcOrd="0" destOrd="0" presId="urn:microsoft.com/office/officeart/2005/8/layout/process1"/>
    <dgm:cxn modelId="{5587FB2D-71BD-4F84-974E-BF63E20FFE4C}" type="presOf" srcId="{E8573E73-711E-41F8-A63B-CD64F8B4CA9B}" destId="{EC6B852F-2687-4F44-B4CA-0DC23766F5DE}" srcOrd="0" destOrd="0" presId="urn:microsoft.com/office/officeart/2005/8/layout/process1"/>
    <dgm:cxn modelId="{9110D22F-A875-40D6-9908-F1126DD3FFA6}" type="presOf" srcId="{02FF60C6-C01C-4A10-B194-661103053C59}" destId="{E0D5736F-19BE-474A-8558-1F1AECA49163}" srcOrd="0" destOrd="0" presId="urn:microsoft.com/office/officeart/2005/8/layout/process1"/>
    <dgm:cxn modelId="{572DFF38-F379-42B1-8F5E-E951564690F7}" type="presOf" srcId="{2DE1108F-325D-48D0-8A59-8A2A55906382}" destId="{9B8AF173-B019-4B01-B3FD-31C945899A89}" srcOrd="0" destOrd="0" presId="urn:microsoft.com/office/officeart/2005/8/layout/process1"/>
    <dgm:cxn modelId="{7E1F4339-0F4F-4297-BB8A-37758511E7AA}" type="presOf" srcId="{E8573E73-711E-41F8-A63B-CD64F8B4CA9B}" destId="{2141F5BA-F323-4B04-9139-39D54547A110}" srcOrd="1" destOrd="0" presId="urn:microsoft.com/office/officeart/2005/8/layout/process1"/>
    <dgm:cxn modelId="{78F18A3B-3F5B-4483-A279-A0F0A352DD8E}" srcId="{02FF60C6-C01C-4A10-B194-661103053C59}" destId="{2532A338-0C3C-4BE4-98F6-B63679C3AE02}" srcOrd="1" destOrd="0" parTransId="{2DB11B73-A4A4-4907-89EC-3FAB1E958147}" sibTransId="{D78DF671-68D9-4DB4-8F52-2D8BAB076D4B}"/>
    <dgm:cxn modelId="{4A355743-7FEA-4075-99A3-348C167178A5}" type="presOf" srcId="{760148BD-1B35-4FC5-8108-058B39F526C3}" destId="{1BDD137F-0DF6-4C3A-86A4-004D153D2573}" srcOrd="1" destOrd="0" presId="urn:microsoft.com/office/officeart/2005/8/layout/process1"/>
    <dgm:cxn modelId="{587B8B65-0064-47DA-B9C9-431DF45646F8}" type="presOf" srcId="{04FC838E-C0E2-4A17-BEC3-93350FB40EE1}" destId="{3A73CF33-9223-4FA3-8A91-75193C858365}" srcOrd="1" destOrd="0" presId="urn:microsoft.com/office/officeart/2005/8/layout/process1"/>
    <dgm:cxn modelId="{4BE3CC68-8DCC-438E-842E-4DD0FD390A59}" type="presOf" srcId="{2DE1108F-325D-48D0-8A59-8A2A55906382}" destId="{FF5FD1D7-ED57-4325-BEBF-548509DDD3D6}" srcOrd="1" destOrd="0" presId="urn:microsoft.com/office/officeart/2005/8/layout/process1"/>
    <dgm:cxn modelId="{11CFFB4F-2A9B-42F0-A820-D4251FEFB9E8}" type="presOf" srcId="{04FC838E-C0E2-4A17-BEC3-93350FB40EE1}" destId="{C976CB12-5D64-4FD4-84A1-6B0D443CF7F8}" srcOrd="0" destOrd="0" presId="urn:microsoft.com/office/officeart/2005/8/layout/process1"/>
    <dgm:cxn modelId="{F7C15174-CA37-4BA0-B8D7-5A6E45E8A59A}" type="presOf" srcId="{ACBA7BCD-B20A-430B-9288-7457CF13649B}" destId="{F32D9600-3493-4795-8554-37B6C9E90907}" srcOrd="1" destOrd="0" presId="urn:microsoft.com/office/officeart/2005/8/layout/process1"/>
    <dgm:cxn modelId="{6AB00A7C-BA79-4A03-BFFF-6D2E1A892059}" srcId="{02FF60C6-C01C-4A10-B194-661103053C59}" destId="{1812E95F-0606-43EE-8866-CC7FD69357A3}" srcOrd="6" destOrd="0" parTransId="{C561F5A9-504F-47DF-BB66-9EB1E69625CC}" sibTransId="{B7EC7BD9-395F-44DD-A919-EFD724E210E8}"/>
    <dgm:cxn modelId="{8B7EAF7E-2785-4F61-BEE7-EECEF48BF4A4}" type="presOf" srcId="{B7EC7BD9-395F-44DD-A919-EFD724E210E8}" destId="{A4FC3776-F433-4656-ADE4-C7FD4354D18D}" srcOrd="1" destOrd="0" presId="urn:microsoft.com/office/officeart/2005/8/layout/process1"/>
    <dgm:cxn modelId="{C01ED18B-8D16-4EC9-BF0D-BC0BDED56898}" type="presOf" srcId="{96C0D778-5248-4A7C-9AB1-2719EF94806E}" destId="{A2DD2164-C11A-49A8-B5B7-6D1BEBC1C2A4}" srcOrd="0" destOrd="0" presId="urn:microsoft.com/office/officeart/2005/8/layout/process1"/>
    <dgm:cxn modelId="{66999F90-7515-41A9-AD49-BDC7FEAF2585}" type="presOf" srcId="{6793399F-A326-4F2C-BE39-6C0379078989}" destId="{BACD1F1B-FFC7-401F-B60D-42D6D131A096}" srcOrd="0" destOrd="0" presId="urn:microsoft.com/office/officeart/2005/8/layout/process1"/>
    <dgm:cxn modelId="{CDB4F294-FB33-477E-B2D7-B54B3F8CA432}" srcId="{02FF60C6-C01C-4A10-B194-661103053C59}" destId="{32BCEF7F-9AC5-40AE-AB55-9FC9F0FC1B58}" srcOrd="4" destOrd="0" parTransId="{DC2F0596-B965-4C63-B1C7-B428E1DB6B81}" sibTransId="{760148BD-1B35-4FC5-8108-058B39F526C3}"/>
    <dgm:cxn modelId="{7976D196-B1BA-4A62-993C-15A91463A5A2}" type="presOf" srcId="{B3F42BD5-59D3-49EA-B1A4-BDFE9493B925}" destId="{B91576E5-E613-4FA1-AFC3-695420F280E2}" srcOrd="0" destOrd="0" presId="urn:microsoft.com/office/officeart/2005/8/layout/process1"/>
    <dgm:cxn modelId="{BDAC8F9F-0643-42FE-ABD8-DC04C13BC004}" type="presOf" srcId="{C894F1DC-B672-4A57-8414-AC4B1960F522}" destId="{6A5C9887-3BCF-4569-91FE-1887DFAEF721}" srcOrd="1" destOrd="0" presId="urn:microsoft.com/office/officeart/2005/8/layout/process1"/>
    <dgm:cxn modelId="{D2096AA5-98AE-492D-BABA-193FDF03FE1E}" srcId="{02FF60C6-C01C-4A10-B194-661103053C59}" destId="{9E457CF3-3179-4635-BEA1-3AD7D729DB52}" srcOrd="7" destOrd="0" parTransId="{1B4CC4F5-779B-4B2C-8B6C-E0D0B587AF6E}" sibTransId="{04FC838E-C0E2-4A17-BEC3-93350FB40EE1}"/>
    <dgm:cxn modelId="{15C931AC-AF85-4BE5-8D62-B13C276A554D}" type="presOf" srcId="{D78DF671-68D9-4DB4-8F52-2D8BAB076D4B}" destId="{F78D1571-38B9-4E5D-965B-696C18EB190B}" srcOrd="0" destOrd="0" presId="urn:microsoft.com/office/officeart/2005/8/layout/process1"/>
    <dgm:cxn modelId="{037937B0-EB0E-4865-961D-E983A5A134BE}" srcId="{02FF60C6-C01C-4A10-B194-661103053C59}" destId="{B3F42BD5-59D3-49EA-B1A4-BDFE9493B925}" srcOrd="3" destOrd="0" parTransId="{3A53236D-BE18-4909-8303-1D97165A312B}" sibTransId="{2DE1108F-325D-48D0-8A59-8A2A55906382}"/>
    <dgm:cxn modelId="{EE0D9FB8-F4A8-4875-84C4-AE5426D9516F}" srcId="{02FF60C6-C01C-4A10-B194-661103053C59}" destId="{6793399F-A326-4F2C-BE39-6C0379078989}" srcOrd="0" destOrd="0" parTransId="{EBA4DDCC-FDA1-44C6-BCC8-E84B35527DE2}" sibTransId="{E8573E73-711E-41F8-A63B-CD64F8B4CA9B}"/>
    <dgm:cxn modelId="{DA0646BE-6055-4D19-9947-D9369773A02B}" srcId="{02FF60C6-C01C-4A10-B194-661103053C59}" destId="{96C0D778-5248-4A7C-9AB1-2719EF94806E}" srcOrd="2" destOrd="0" parTransId="{B128F0C7-D326-455F-8A8E-94A77C8535EB}" sibTransId="{ACBA7BCD-B20A-430B-9288-7457CF13649B}"/>
    <dgm:cxn modelId="{2BED83BF-9B2F-47F2-85B8-8F41F16D46CC}" srcId="{02FF60C6-C01C-4A10-B194-661103053C59}" destId="{F69CEB70-0A6A-4C58-A7C7-6C81857B8011}" srcOrd="8" destOrd="0" parTransId="{AEC137CB-88D9-4D63-B6E3-B4B6006C6ACF}" sibTransId="{3D4DD7D6-7407-4171-81A0-293B01F37553}"/>
    <dgm:cxn modelId="{D03509C3-CF71-419A-86DB-DC5075327D36}" type="presOf" srcId="{1812E95F-0606-43EE-8866-CC7FD69357A3}" destId="{C9A54902-B54F-46FE-821C-4F960842240C}" srcOrd="0" destOrd="0" presId="urn:microsoft.com/office/officeart/2005/8/layout/process1"/>
    <dgm:cxn modelId="{333221D0-EA73-45F5-8119-A581684FD7C4}" type="presOf" srcId="{2532A338-0C3C-4BE4-98F6-B63679C3AE02}" destId="{3B163518-50E2-4ABB-BDA4-669A293F4B1E}" srcOrd="0" destOrd="0" presId="urn:microsoft.com/office/officeart/2005/8/layout/process1"/>
    <dgm:cxn modelId="{D4000BF6-70F5-4787-A1BA-187980ACFCB0}" type="presOf" srcId="{B7EC7BD9-395F-44DD-A919-EFD724E210E8}" destId="{F2AA024F-B115-4272-AE59-C41B4C2553AC}" srcOrd="0" destOrd="0" presId="urn:microsoft.com/office/officeart/2005/8/layout/process1"/>
    <dgm:cxn modelId="{1F16FEFC-FF11-44CE-9225-BF5E2796930A}" type="presOf" srcId="{32BCEF7F-9AC5-40AE-AB55-9FC9F0FC1B58}" destId="{09A1AD2F-97C4-4A2C-B782-47A42295D6F1}" srcOrd="0" destOrd="0" presId="urn:microsoft.com/office/officeart/2005/8/layout/process1"/>
    <dgm:cxn modelId="{69C748FE-7C69-412F-AE92-22B45634C9DA}" type="presOf" srcId="{D78DF671-68D9-4DB4-8F52-2D8BAB076D4B}" destId="{BC779B6B-F1BD-417E-859E-CA5D27EA947B}" srcOrd="1" destOrd="0" presId="urn:microsoft.com/office/officeart/2005/8/layout/process1"/>
    <dgm:cxn modelId="{7C6722EA-925F-47D1-B03D-1094FF56EAD4}" type="presParOf" srcId="{E0D5736F-19BE-474A-8558-1F1AECA49163}" destId="{BACD1F1B-FFC7-401F-B60D-42D6D131A096}" srcOrd="0" destOrd="0" presId="urn:microsoft.com/office/officeart/2005/8/layout/process1"/>
    <dgm:cxn modelId="{6F5AD6C8-81D1-419C-A0CC-5584BE614E05}" type="presParOf" srcId="{E0D5736F-19BE-474A-8558-1F1AECA49163}" destId="{EC6B852F-2687-4F44-B4CA-0DC23766F5DE}" srcOrd="1" destOrd="0" presId="urn:microsoft.com/office/officeart/2005/8/layout/process1"/>
    <dgm:cxn modelId="{1584AD3A-8098-4D4E-B699-9763FA8BA5D9}" type="presParOf" srcId="{EC6B852F-2687-4F44-B4CA-0DC23766F5DE}" destId="{2141F5BA-F323-4B04-9139-39D54547A110}" srcOrd="0" destOrd="0" presId="urn:microsoft.com/office/officeart/2005/8/layout/process1"/>
    <dgm:cxn modelId="{F6D95CFF-2BD7-4793-BA58-163663833180}" type="presParOf" srcId="{E0D5736F-19BE-474A-8558-1F1AECA49163}" destId="{3B163518-50E2-4ABB-BDA4-669A293F4B1E}" srcOrd="2" destOrd="0" presId="urn:microsoft.com/office/officeart/2005/8/layout/process1"/>
    <dgm:cxn modelId="{D5D63E0A-B8C5-4592-87B7-11EA27E32020}" type="presParOf" srcId="{E0D5736F-19BE-474A-8558-1F1AECA49163}" destId="{F78D1571-38B9-4E5D-965B-696C18EB190B}" srcOrd="3" destOrd="0" presId="urn:microsoft.com/office/officeart/2005/8/layout/process1"/>
    <dgm:cxn modelId="{F12588AA-8D7C-46E9-BD72-4F36A4D03691}" type="presParOf" srcId="{F78D1571-38B9-4E5D-965B-696C18EB190B}" destId="{BC779B6B-F1BD-417E-859E-CA5D27EA947B}" srcOrd="0" destOrd="0" presId="urn:microsoft.com/office/officeart/2005/8/layout/process1"/>
    <dgm:cxn modelId="{FB465EF0-371E-4664-B697-42AC2FCCF436}" type="presParOf" srcId="{E0D5736F-19BE-474A-8558-1F1AECA49163}" destId="{A2DD2164-C11A-49A8-B5B7-6D1BEBC1C2A4}" srcOrd="4" destOrd="0" presId="urn:microsoft.com/office/officeart/2005/8/layout/process1"/>
    <dgm:cxn modelId="{4920E3CF-64F4-4E34-82BC-1CDBCDCCB255}" type="presParOf" srcId="{E0D5736F-19BE-474A-8558-1F1AECA49163}" destId="{E3708726-5567-448B-B4BB-4FF82B705EDE}" srcOrd="5" destOrd="0" presId="urn:microsoft.com/office/officeart/2005/8/layout/process1"/>
    <dgm:cxn modelId="{A0327995-2764-4EB5-8211-CE8F6D6AABBE}" type="presParOf" srcId="{E3708726-5567-448B-B4BB-4FF82B705EDE}" destId="{F32D9600-3493-4795-8554-37B6C9E90907}" srcOrd="0" destOrd="0" presId="urn:microsoft.com/office/officeart/2005/8/layout/process1"/>
    <dgm:cxn modelId="{6A744F04-A1C5-4820-8210-D34177D7BD5C}" type="presParOf" srcId="{E0D5736F-19BE-474A-8558-1F1AECA49163}" destId="{B91576E5-E613-4FA1-AFC3-695420F280E2}" srcOrd="6" destOrd="0" presId="urn:microsoft.com/office/officeart/2005/8/layout/process1"/>
    <dgm:cxn modelId="{63A1ABD2-3031-4985-884A-B3E24E43E7C4}" type="presParOf" srcId="{E0D5736F-19BE-474A-8558-1F1AECA49163}" destId="{9B8AF173-B019-4B01-B3FD-31C945899A89}" srcOrd="7" destOrd="0" presId="urn:microsoft.com/office/officeart/2005/8/layout/process1"/>
    <dgm:cxn modelId="{20C1B8F6-83F5-4751-A620-9D7827CAA409}" type="presParOf" srcId="{9B8AF173-B019-4B01-B3FD-31C945899A89}" destId="{FF5FD1D7-ED57-4325-BEBF-548509DDD3D6}" srcOrd="0" destOrd="0" presId="urn:microsoft.com/office/officeart/2005/8/layout/process1"/>
    <dgm:cxn modelId="{3C9250D0-36C2-40EB-BE9A-927F5F2F6EBF}" type="presParOf" srcId="{E0D5736F-19BE-474A-8558-1F1AECA49163}" destId="{09A1AD2F-97C4-4A2C-B782-47A42295D6F1}" srcOrd="8" destOrd="0" presId="urn:microsoft.com/office/officeart/2005/8/layout/process1"/>
    <dgm:cxn modelId="{557562ED-91AB-4174-AD54-5691030364E1}" type="presParOf" srcId="{E0D5736F-19BE-474A-8558-1F1AECA49163}" destId="{C9F6F9D9-9424-4332-BEE0-E683E3DF4F1F}" srcOrd="9" destOrd="0" presId="urn:microsoft.com/office/officeart/2005/8/layout/process1"/>
    <dgm:cxn modelId="{F7E7DFEC-2565-49B7-8778-257C07A45CA8}" type="presParOf" srcId="{C9F6F9D9-9424-4332-BEE0-E683E3DF4F1F}" destId="{1BDD137F-0DF6-4C3A-86A4-004D153D2573}" srcOrd="0" destOrd="0" presId="urn:microsoft.com/office/officeart/2005/8/layout/process1"/>
    <dgm:cxn modelId="{0ABA872F-55DC-48AF-8FF8-67CB261FA83B}" type="presParOf" srcId="{E0D5736F-19BE-474A-8558-1F1AECA49163}" destId="{332325A1-9159-4F97-A332-57F218EE2B1E}" srcOrd="10" destOrd="0" presId="urn:microsoft.com/office/officeart/2005/8/layout/process1"/>
    <dgm:cxn modelId="{9F9265AE-9820-4F99-BD5E-5A76607F0CF0}" type="presParOf" srcId="{E0D5736F-19BE-474A-8558-1F1AECA49163}" destId="{6F5D7518-4BE5-4F5E-94D0-9FDD04E90C3B}" srcOrd="11" destOrd="0" presId="urn:microsoft.com/office/officeart/2005/8/layout/process1"/>
    <dgm:cxn modelId="{07CB512C-7230-46A2-8BC8-82BAE6897693}" type="presParOf" srcId="{6F5D7518-4BE5-4F5E-94D0-9FDD04E90C3B}" destId="{6A5C9887-3BCF-4569-91FE-1887DFAEF721}" srcOrd="0" destOrd="0" presId="urn:microsoft.com/office/officeart/2005/8/layout/process1"/>
    <dgm:cxn modelId="{3170456A-22AF-4444-A0DE-98FD245BAC85}" type="presParOf" srcId="{E0D5736F-19BE-474A-8558-1F1AECA49163}" destId="{C9A54902-B54F-46FE-821C-4F960842240C}" srcOrd="12" destOrd="0" presId="urn:microsoft.com/office/officeart/2005/8/layout/process1"/>
    <dgm:cxn modelId="{E6F798E2-47A3-4327-95F7-7EC9A6AE8921}" type="presParOf" srcId="{E0D5736F-19BE-474A-8558-1F1AECA49163}" destId="{F2AA024F-B115-4272-AE59-C41B4C2553AC}" srcOrd="13" destOrd="0" presId="urn:microsoft.com/office/officeart/2005/8/layout/process1"/>
    <dgm:cxn modelId="{386C7158-3A4B-42D2-8626-3426726F1883}" type="presParOf" srcId="{F2AA024F-B115-4272-AE59-C41B4C2553AC}" destId="{A4FC3776-F433-4656-ADE4-C7FD4354D18D}" srcOrd="0" destOrd="0" presId="urn:microsoft.com/office/officeart/2005/8/layout/process1"/>
    <dgm:cxn modelId="{3676F088-03DB-4147-80F1-F11B56639E69}" type="presParOf" srcId="{E0D5736F-19BE-474A-8558-1F1AECA49163}" destId="{74965839-FE32-4A6A-8089-777B23B1FA55}" srcOrd="14" destOrd="0" presId="urn:microsoft.com/office/officeart/2005/8/layout/process1"/>
    <dgm:cxn modelId="{6F48A1C4-0482-4E56-831C-794AF783B2D0}" type="presParOf" srcId="{E0D5736F-19BE-474A-8558-1F1AECA49163}" destId="{C976CB12-5D64-4FD4-84A1-6B0D443CF7F8}" srcOrd="15" destOrd="0" presId="urn:microsoft.com/office/officeart/2005/8/layout/process1"/>
    <dgm:cxn modelId="{707B4599-715D-47FA-A815-70C85AECF5E7}" type="presParOf" srcId="{C976CB12-5D64-4FD4-84A1-6B0D443CF7F8}" destId="{3A73CF33-9223-4FA3-8A91-75193C858365}" srcOrd="0" destOrd="0" presId="urn:microsoft.com/office/officeart/2005/8/layout/process1"/>
    <dgm:cxn modelId="{BB4FBC95-3230-4201-896E-5154F4BB17AC}" type="presParOf" srcId="{E0D5736F-19BE-474A-8558-1F1AECA49163}" destId="{DCF0820E-1507-4F96-9972-9E60969ED7F9}" srcOrd="1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CD1F1B-FFC7-401F-B60D-42D6D131A096}">
      <dsp:nvSpPr>
        <dsp:cNvPr id="0" name=""/>
        <dsp:cNvSpPr/>
      </dsp:nvSpPr>
      <dsp:spPr>
        <a:xfrm>
          <a:off x="0" y="55806"/>
          <a:ext cx="823875" cy="114529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/>
            <a:t>輸入硬幣圖</a:t>
          </a:r>
        </a:p>
      </dsp:txBody>
      <dsp:txXfrm>
        <a:off x="24130" y="79936"/>
        <a:ext cx="775615" cy="1097039"/>
      </dsp:txXfrm>
    </dsp:sp>
    <dsp:sp modelId="{EC6B852F-2687-4F44-B4CA-0DC23766F5DE}">
      <dsp:nvSpPr>
        <dsp:cNvPr id="0" name=""/>
        <dsp:cNvSpPr/>
      </dsp:nvSpPr>
      <dsp:spPr>
        <a:xfrm rot="2835435">
          <a:off x="865364" y="1157671"/>
          <a:ext cx="260124" cy="2043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900" kern="1200"/>
        </a:p>
      </dsp:txBody>
      <dsp:txXfrm>
        <a:off x="875211" y="1176027"/>
        <a:ext cx="198828" cy="122593"/>
      </dsp:txXfrm>
    </dsp:sp>
    <dsp:sp modelId="{3B163518-50E2-4ABB-BDA4-669A293F4B1E}">
      <dsp:nvSpPr>
        <dsp:cNvPr id="0" name=""/>
        <dsp:cNvSpPr/>
      </dsp:nvSpPr>
      <dsp:spPr>
        <a:xfrm>
          <a:off x="1156986" y="1307744"/>
          <a:ext cx="823875" cy="1145299"/>
        </a:xfrm>
        <a:prstGeom prst="roundRect">
          <a:avLst>
            <a:gd name="adj" fmla="val 10000"/>
          </a:avLst>
        </a:prstGeom>
        <a:solidFill>
          <a:schemeClr val="accent3">
            <a:hueOff val="-161505"/>
            <a:satOff val="2511"/>
            <a:lumOff val="-7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/>
            <a:t>灰階</a:t>
          </a:r>
        </a:p>
      </dsp:txBody>
      <dsp:txXfrm>
        <a:off x="1181116" y="1331874"/>
        <a:ext cx="775615" cy="1097039"/>
      </dsp:txXfrm>
    </dsp:sp>
    <dsp:sp modelId="{F78D1571-38B9-4E5D-965B-696C18EB190B}">
      <dsp:nvSpPr>
        <dsp:cNvPr id="0" name=""/>
        <dsp:cNvSpPr/>
      </dsp:nvSpPr>
      <dsp:spPr>
        <a:xfrm>
          <a:off x="2063248" y="1778233"/>
          <a:ext cx="174661" cy="2043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184577"/>
            <a:satOff val="2870"/>
            <a:lumOff val="-8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900" kern="1200"/>
        </a:p>
      </dsp:txBody>
      <dsp:txXfrm>
        <a:off x="2063248" y="1819097"/>
        <a:ext cx="122263" cy="122593"/>
      </dsp:txXfrm>
    </dsp:sp>
    <dsp:sp modelId="{A2DD2164-C11A-49A8-B5B7-6D1BEBC1C2A4}">
      <dsp:nvSpPr>
        <dsp:cNvPr id="0" name=""/>
        <dsp:cNvSpPr/>
      </dsp:nvSpPr>
      <dsp:spPr>
        <a:xfrm>
          <a:off x="2310411" y="1307744"/>
          <a:ext cx="823875" cy="1145299"/>
        </a:xfrm>
        <a:prstGeom prst="roundRect">
          <a:avLst>
            <a:gd name="adj" fmla="val 10000"/>
          </a:avLst>
        </a:prstGeom>
        <a:solidFill>
          <a:schemeClr val="accent3">
            <a:hueOff val="-323009"/>
            <a:satOff val="5022"/>
            <a:lumOff val="-14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/>
            <a:t>二值化</a:t>
          </a:r>
        </a:p>
      </dsp:txBody>
      <dsp:txXfrm>
        <a:off x="2334541" y="1331874"/>
        <a:ext cx="775615" cy="1097039"/>
      </dsp:txXfrm>
    </dsp:sp>
    <dsp:sp modelId="{E3708726-5567-448B-B4BB-4FF82B705EDE}">
      <dsp:nvSpPr>
        <dsp:cNvPr id="0" name=""/>
        <dsp:cNvSpPr/>
      </dsp:nvSpPr>
      <dsp:spPr>
        <a:xfrm>
          <a:off x="3216674" y="1778233"/>
          <a:ext cx="174661" cy="2043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369154"/>
            <a:satOff val="5739"/>
            <a:lumOff val="-16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900" kern="1200"/>
        </a:p>
      </dsp:txBody>
      <dsp:txXfrm>
        <a:off x="3216674" y="1819097"/>
        <a:ext cx="122263" cy="122593"/>
      </dsp:txXfrm>
    </dsp:sp>
    <dsp:sp modelId="{B91576E5-E613-4FA1-AFC3-695420F280E2}">
      <dsp:nvSpPr>
        <dsp:cNvPr id="0" name=""/>
        <dsp:cNvSpPr/>
      </dsp:nvSpPr>
      <dsp:spPr>
        <a:xfrm>
          <a:off x="3463836" y="1307744"/>
          <a:ext cx="823875" cy="1145299"/>
        </a:xfrm>
        <a:prstGeom prst="roundRect">
          <a:avLst>
            <a:gd name="adj" fmla="val 10000"/>
          </a:avLst>
        </a:prstGeom>
        <a:solidFill>
          <a:schemeClr val="accent3">
            <a:hueOff val="-484514"/>
            <a:satOff val="7533"/>
            <a:lumOff val="-22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/>
            <a:t>侵蝕</a:t>
          </a:r>
        </a:p>
      </dsp:txBody>
      <dsp:txXfrm>
        <a:off x="3487966" y="1331874"/>
        <a:ext cx="775615" cy="1097039"/>
      </dsp:txXfrm>
    </dsp:sp>
    <dsp:sp modelId="{9B8AF173-B019-4B01-B3FD-31C945899A89}">
      <dsp:nvSpPr>
        <dsp:cNvPr id="0" name=""/>
        <dsp:cNvSpPr/>
      </dsp:nvSpPr>
      <dsp:spPr>
        <a:xfrm>
          <a:off x="4370099" y="1778233"/>
          <a:ext cx="174661" cy="2043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553731"/>
            <a:satOff val="8609"/>
            <a:lumOff val="-25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900" kern="1200"/>
        </a:p>
      </dsp:txBody>
      <dsp:txXfrm>
        <a:off x="4370099" y="1819097"/>
        <a:ext cx="122263" cy="122593"/>
      </dsp:txXfrm>
    </dsp:sp>
    <dsp:sp modelId="{09A1AD2F-97C4-4A2C-B782-47A42295D6F1}">
      <dsp:nvSpPr>
        <dsp:cNvPr id="0" name=""/>
        <dsp:cNvSpPr/>
      </dsp:nvSpPr>
      <dsp:spPr>
        <a:xfrm>
          <a:off x="4617262" y="1307744"/>
          <a:ext cx="823875" cy="1145299"/>
        </a:xfrm>
        <a:prstGeom prst="roundRect">
          <a:avLst>
            <a:gd name="adj" fmla="val 10000"/>
          </a:avLst>
        </a:prstGeom>
        <a:solidFill>
          <a:schemeClr val="accent3">
            <a:hueOff val="-646019"/>
            <a:satOff val="10044"/>
            <a:lumOff val="-29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/>
            <a:t>膨脹</a:t>
          </a:r>
        </a:p>
      </dsp:txBody>
      <dsp:txXfrm>
        <a:off x="4641392" y="1331874"/>
        <a:ext cx="775615" cy="1097039"/>
      </dsp:txXfrm>
    </dsp:sp>
    <dsp:sp modelId="{C9F6F9D9-9424-4332-BEE0-E683E3DF4F1F}">
      <dsp:nvSpPr>
        <dsp:cNvPr id="0" name=""/>
        <dsp:cNvSpPr/>
      </dsp:nvSpPr>
      <dsp:spPr>
        <a:xfrm>
          <a:off x="5523525" y="1778233"/>
          <a:ext cx="174661" cy="2043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738307"/>
            <a:satOff val="11478"/>
            <a:lumOff val="-33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900" kern="1200"/>
        </a:p>
      </dsp:txBody>
      <dsp:txXfrm>
        <a:off x="5523525" y="1819097"/>
        <a:ext cx="122263" cy="122593"/>
      </dsp:txXfrm>
    </dsp:sp>
    <dsp:sp modelId="{332325A1-9159-4F97-A332-57F218EE2B1E}">
      <dsp:nvSpPr>
        <dsp:cNvPr id="0" name=""/>
        <dsp:cNvSpPr/>
      </dsp:nvSpPr>
      <dsp:spPr>
        <a:xfrm>
          <a:off x="5770687" y="1307744"/>
          <a:ext cx="823875" cy="1145299"/>
        </a:xfrm>
        <a:prstGeom prst="roundRect">
          <a:avLst>
            <a:gd name="adj" fmla="val 10000"/>
          </a:avLst>
        </a:prstGeom>
        <a:solidFill>
          <a:schemeClr val="accent3">
            <a:hueOff val="-807524"/>
            <a:satOff val="12554"/>
            <a:lumOff val="-36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/>
            <a:t>抓取圖像的黑色背景和前景</a:t>
          </a:r>
          <a:endParaRPr lang="zh-TW" altLang="en-US" sz="1600" kern="1200" dirty="0"/>
        </a:p>
      </dsp:txBody>
      <dsp:txXfrm>
        <a:off x="5794817" y="1331874"/>
        <a:ext cx="775615" cy="1097039"/>
      </dsp:txXfrm>
    </dsp:sp>
    <dsp:sp modelId="{6F5D7518-4BE5-4F5E-94D0-9FDD04E90C3B}">
      <dsp:nvSpPr>
        <dsp:cNvPr id="0" name=""/>
        <dsp:cNvSpPr/>
      </dsp:nvSpPr>
      <dsp:spPr>
        <a:xfrm>
          <a:off x="6676950" y="1778233"/>
          <a:ext cx="174661" cy="2043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922884"/>
            <a:satOff val="14348"/>
            <a:lumOff val="-42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900" kern="1200"/>
        </a:p>
      </dsp:txBody>
      <dsp:txXfrm>
        <a:off x="6676950" y="1819097"/>
        <a:ext cx="122263" cy="122593"/>
      </dsp:txXfrm>
    </dsp:sp>
    <dsp:sp modelId="{C9A54902-B54F-46FE-821C-4F960842240C}">
      <dsp:nvSpPr>
        <dsp:cNvPr id="0" name=""/>
        <dsp:cNvSpPr/>
      </dsp:nvSpPr>
      <dsp:spPr>
        <a:xfrm>
          <a:off x="6924113" y="1307744"/>
          <a:ext cx="823875" cy="1145299"/>
        </a:xfrm>
        <a:prstGeom prst="roundRect">
          <a:avLst>
            <a:gd name="adj" fmla="val 10000"/>
          </a:avLst>
        </a:prstGeom>
        <a:solidFill>
          <a:schemeClr val="accent3">
            <a:hueOff val="-969028"/>
            <a:satOff val="15065"/>
            <a:lumOff val="-44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/>
            <a:t>計算幣值面積</a:t>
          </a:r>
        </a:p>
      </dsp:txBody>
      <dsp:txXfrm>
        <a:off x="6948243" y="1331874"/>
        <a:ext cx="775615" cy="1097039"/>
      </dsp:txXfrm>
    </dsp:sp>
    <dsp:sp modelId="{F2AA024F-B115-4272-AE59-C41B4C2553AC}">
      <dsp:nvSpPr>
        <dsp:cNvPr id="0" name=""/>
        <dsp:cNvSpPr/>
      </dsp:nvSpPr>
      <dsp:spPr>
        <a:xfrm>
          <a:off x="7830375" y="1778233"/>
          <a:ext cx="174661" cy="2043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1107461"/>
            <a:satOff val="17217"/>
            <a:lumOff val="-50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900" kern="1200"/>
        </a:p>
      </dsp:txBody>
      <dsp:txXfrm>
        <a:off x="7830375" y="1819097"/>
        <a:ext cx="122263" cy="122593"/>
      </dsp:txXfrm>
    </dsp:sp>
    <dsp:sp modelId="{74965839-FE32-4A6A-8089-777B23B1FA55}">
      <dsp:nvSpPr>
        <dsp:cNvPr id="0" name=""/>
        <dsp:cNvSpPr/>
      </dsp:nvSpPr>
      <dsp:spPr>
        <a:xfrm>
          <a:off x="8077538" y="1307744"/>
          <a:ext cx="823875" cy="1145299"/>
        </a:xfrm>
        <a:prstGeom prst="roundRect">
          <a:avLst>
            <a:gd name="adj" fmla="val 10000"/>
          </a:avLst>
        </a:prstGeom>
        <a:solidFill>
          <a:schemeClr val="accent3">
            <a:hueOff val="-1130533"/>
            <a:satOff val="17576"/>
            <a:lumOff val="-51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/>
            <a:t>標記出幣值</a:t>
          </a:r>
        </a:p>
      </dsp:txBody>
      <dsp:txXfrm>
        <a:off x="8101668" y="1331874"/>
        <a:ext cx="775615" cy="1097039"/>
      </dsp:txXfrm>
    </dsp:sp>
    <dsp:sp modelId="{C976CB12-5D64-4FD4-84A1-6B0D443CF7F8}">
      <dsp:nvSpPr>
        <dsp:cNvPr id="0" name=""/>
        <dsp:cNvSpPr/>
      </dsp:nvSpPr>
      <dsp:spPr>
        <a:xfrm>
          <a:off x="8983801" y="1778233"/>
          <a:ext cx="174661" cy="2043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1292038"/>
            <a:satOff val="20087"/>
            <a:lumOff val="-58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900" kern="1200"/>
        </a:p>
      </dsp:txBody>
      <dsp:txXfrm>
        <a:off x="8983801" y="1819097"/>
        <a:ext cx="122263" cy="122593"/>
      </dsp:txXfrm>
    </dsp:sp>
    <dsp:sp modelId="{DCF0820E-1507-4F96-9972-9E60969ED7F9}">
      <dsp:nvSpPr>
        <dsp:cNvPr id="0" name=""/>
        <dsp:cNvSpPr/>
      </dsp:nvSpPr>
      <dsp:spPr>
        <a:xfrm>
          <a:off x="9230963" y="1307744"/>
          <a:ext cx="823875" cy="1145299"/>
        </a:xfrm>
        <a:prstGeom prst="roundRect">
          <a:avLst>
            <a:gd name="adj" fmla="val 10000"/>
          </a:avLst>
        </a:prstGeom>
        <a:solidFill>
          <a:schemeClr val="accent3">
            <a:hueOff val="-1292038"/>
            <a:satOff val="20087"/>
            <a:lumOff val="-58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/>
            <a:t>計算出總金額</a:t>
          </a:r>
        </a:p>
      </dsp:txBody>
      <dsp:txXfrm>
        <a:off x="9255093" y="1331874"/>
        <a:ext cx="775615" cy="10970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F72E5F1D-01CC-4BB1-A9A5-133896035B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6B8AD8B-6D2B-49D1-85AF-38CC6C9F6E1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3FB249-2D76-420A-805D-DD668B2B1558}" type="datetime1">
              <a:rPr lang="zh-TW" altLang="en-US" smtClean="0"/>
              <a:t>2023/6/21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6C071C0-5D56-4B9A-B16E-7B395A97E69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BA4EAA-86C6-47D9-9DFE-2AB498F570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002037-B4DD-4E9E-BA88-457AB8DF5C9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57245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11B031AF-D0BD-462A-B92C-E55F13D4825D}" type="datetime1">
              <a:rPr lang="zh-TW" altLang="en-US" smtClean="0"/>
              <a:t>2023/6/21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7475197-EF76-48B8-96B8-921BFA77342C}" type="slidenum">
              <a:rPr lang="en-US" altLang="zh-TW" smtClean="0"/>
              <a:pPr/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220481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7475197-EF76-48B8-96B8-921BFA77342C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93632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cxnSp>
        <p:nvCxnSpPr>
          <p:cNvPr id="9" name="直線接點​​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DBE943-27BC-4FE5-A4FF-511C0A9090A8}" type="datetime1">
              <a:rPr lang="zh-TW" altLang="en-US" noProof="0" smtClean="0"/>
              <a:t>2023/6/21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7B157C-77E3-4C52-89BA-7997F0B3FB48}" type="datetime1">
              <a:rPr lang="zh-TW" altLang="en-US" noProof="0" smtClean="0"/>
              <a:t>2023/6/21</a:t>
            </a:fld>
            <a:endParaRPr lang="zh-TW" altLang="en-US" noProof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cxnSp>
        <p:nvCxnSpPr>
          <p:cNvPr id="9" name="直線接點​​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8070EE-F265-4760-9DD0-93C8219B54D5}" type="datetime1">
              <a:rPr lang="zh-TW" altLang="en-US" noProof="0" smtClean="0"/>
              <a:t>2023/6/21</a:t>
            </a:fld>
            <a:endParaRPr lang="zh-TW" altLang="en-US" noProof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38F83D-5DBC-41E8-BECF-2C049CE8CEBD}" type="datetime1">
              <a:rPr lang="zh-TW" altLang="en-US" noProof="0" smtClean="0"/>
              <a:t>2023/6/21</a:t>
            </a:fld>
            <a:endParaRPr lang="zh-TW" altLang="en-US" noProof="0"/>
          </a:p>
        </p:txBody>
      </p:sp>
      <p:sp>
        <p:nvSpPr>
          <p:cNvPr id="9" name="頁尾版面配置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10" name="投影片編號預留位置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AF9BC0-05DB-45CC-9301-4EA467892120}" type="datetime1">
              <a:rPr lang="zh-TW" altLang="en-US" noProof="0" smtClean="0"/>
              <a:t>2023/6/21</a:t>
            </a:fld>
            <a:endParaRPr lang="zh-TW" altLang="en-US" noProof="0"/>
          </a:p>
        </p:txBody>
      </p:sp>
      <p:sp>
        <p:nvSpPr>
          <p:cNvPr id="11" name="頁尾版面配置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12" name="投影片編號預留位置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763FCA-FE97-47CD-A3DB-38D6A39DFB1D}" type="datetime1">
              <a:rPr lang="zh-TW" altLang="en-US" noProof="0" smtClean="0"/>
              <a:t>2023/6/21</a:t>
            </a:fld>
            <a:endParaRPr lang="zh-TW" altLang="en-US" noProof="0"/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CFB700-E186-4D14-B573-51BA5B10F1BD}" type="datetime1">
              <a:rPr lang="zh-TW" altLang="en-US" noProof="0" smtClean="0"/>
              <a:t>2023/6/21</a:t>
            </a:fld>
            <a:endParaRPr lang="zh-TW" altLang="en-US" noProof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0574F2A0-C2A4-430F-9A5F-AEC0654CE05C}" type="datetime1">
              <a:rPr lang="zh-TW" altLang="en-US" noProof="0" smtClean="0"/>
              <a:t>2023/6/21</a:t>
            </a:fld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C53A3C93-D5D8-4810-8FBF-EDB9797C551D}" type="datetime1">
              <a:rPr lang="zh-TW" altLang="en-US" noProof="0" smtClean="0"/>
              <a:t>2023/6/21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zh-TW" altLang="en-US" noProof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468DEE5-19E4-4A7F-A1FA-24F834FDAA14}" type="datetime1">
              <a:rPr lang="zh-TW" altLang="en-US" noProof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2023/6/21</a:t>
            </a:fld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A98EE3D-8CD1-4C3F-BD1C-C98C9596463C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0" name="直線接點​​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4" name="圖片 3" descr="一支鉛筆放在一張紙上的特寫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rtlCol="0" anchor="b">
            <a:normAutofit/>
          </a:bodyPr>
          <a:lstStyle/>
          <a:p>
            <a:pPr rtl="0"/>
            <a:r>
              <a:rPr lang="zh-TW" altLang="en-US" sz="3200" dirty="0"/>
              <a:t>嵌入式影像處理</a:t>
            </a:r>
            <a:br>
              <a:rPr lang="en-US" altLang="zh-TW" sz="3200" dirty="0"/>
            </a:br>
            <a:r>
              <a:rPr lang="zh-TW" altLang="en-US" sz="3200" dirty="0"/>
              <a:t>期末報告</a:t>
            </a:r>
            <a:endParaRPr lang="zh-TW" altLang="en-US" sz="4400" dirty="0">
              <a:solidFill>
                <a:schemeClr val="tx1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rtlCol="0" anchor="t">
            <a:normAutofit/>
          </a:bodyPr>
          <a:lstStyle/>
          <a:p>
            <a:r>
              <a:rPr lang="en-US" altLang="zh-TW" sz="1400" dirty="0"/>
              <a:t>C108112135</a:t>
            </a:r>
            <a:r>
              <a:rPr lang="zh-TW" altLang="en-US" sz="1400" dirty="0"/>
              <a:t> 劉益志  </a:t>
            </a:r>
            <a:endParaRPr lang="en-US" altLang="zh-TW" sz="1400" dirty="0"/>
          </a:p>
          <a:p>
            <a:r>
              <a:rPr lang="en-US" altLang="zh-TW" sz="1400" dirty="0"/>
              <a:t>2023/06/14</a:t>
            </a:r>
          </a:p>
        </p:txBody>
      </p:sp>
      <p:cxnSp>
        <p:nvCxnSpPr>
          <p:cNvPr id="37" name="直線接點​​(S)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3E7FAD-67ED-66FB-886F-F7B7E24F9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j-lt"/>
              </a:rPr>
              <a:t>Function(API)</a:t>
            </a:r>
            <a:r>
              <a:rPr lang="zh-TW" altLang="en-US" b="1" dirty="0">
                <a:latin typeface="+mj-lt"/>
              </a:rPr>
              <a:t>灰階</a:t>
            </a:r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58B1AA24-054E-D32F-6F1E-88C422BCC57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71282773"/>
              </p:ext>
            </p:extLst>
          </p:nvPr>
        </p:nvGraphicFramePr>
        <p:xfrm>
          <a:off x="1242106" y="2074691"/>
          <a:ext cx="7464697" cy="2712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739695">
                  <a:extLst>
                    <a:ext uri="{9D8B030D-6E8A-4147-A177-3AD203B41FA5}">
                      <a16:colId xmlns:a16="http://schemas.microsoft.com/office/drawing/2014/main" val="1315466900"/>
                    </a:ext>
                  </a:extLst>
                </a:gridCol>
                <a:gridCol w="3725002">
                  <a:extLst>
                    <a:ext uri="{9D8B030D-6E8A-4147-A177-3AD203B41FA5}">
                      <a16:colId xmlns:a16="http://schemas.microsoft.com/office/drawing/2014/main" val="3231001823"/>
                    </a:ext>
                  </a:extLst>
                </a:gridCol>
              </a:tblGrid>
              <a:tr h="276721"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模組名稱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灰階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082126"/>
                  </a:ext>
                </a:extLst>
              </a:tr>
              <a:tr h="41393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Input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cv2.cvtColor(</a:t>
                      </a:r>
                      <a:r>
                        <a:rPr lang="en-US" altLang="zh-TW" sz="1400" b="1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img,code</a:t>
                      </a:r>
                      <a:r>
                        <a:rPr lang="en-US" altLang="zh-TW" sz="1400" b="1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zh-TW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r>
                        <a:rPr lang="en-US" altLang="zh-TW" sz="14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img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=</a:t>
                      </a:r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資料型態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:3024</a:t>
                      </a:r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4032pixel</a:t>
                      </a:r>
                    </a:p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格式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:jpg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385712"/>
                  </a:ext>
                </a:extLst>
              </a:tr>
              <a:tr h="261917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Output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資料型態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:3024</a:t>
                      </a:r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4032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格式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:jpg</a:t>
                      </a:r>
                    </a:p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結果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灰階圖片</a:t>
                      </a:r>
                      <a:endParaRPr lang="en-US" altLang="zh-TW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066300"/>
                  </a:ext>
                </a:extLst>
              </a:tr>
              <a:tr h="330394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Parameters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img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= 3024</a:t>
                      </a:r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4032</a:t>
                      </a:r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圖片</a:t>
                      </a:r>
                      <a:endParaRPr lang="en-US" altLang="zh-TW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Code = cv2.COLOR_BGR2GRAY(RGB</a:t>
                      </a:r>
                      <a:r>
                        <a:rPr lang="zh-TW" altLang="en-US" sz="14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轉灰階</a:t>
                      </a:r>
                      <a:r>
                        <a:rPr lang="en-US" altLang="zh-TW" sz="14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zh-TW" sz="1400" b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168596"/>
                  </a:ext>
                </a:extLst>
              </a:tr>
              <a:tr h="26191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Function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將圖片轉換成</a:t>
                      </a:r>
                      <a:r>
                        <a:rPr lang="zh-TW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灰階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661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232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3E7FAD-67ED-66FB-886F-F7B7E24F9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j-lt"/>
              </a:rPr>
              <a:t>Function</a:t>
            </a:r>
            <a:r>
              <a:rPr lang="zh-TW" altLang="en-US" b="1" dirty="0">
                <a:latin typeface="+mj-lt"/>
              </a:rPr>
              <a:t>灰階</a:t>
            </a:r>
            <a:r>
              <a:rPr lang="en-US" altLang="zh-TW" b="1" dirty="0">
                <a:latin typeface="+mj-lt"/>
              </a:rPr>
              <a:t>(</a:t>
            </a:r>
            <a:r>
              <a:rPr lang="zh-TW" altLang="en-US" b="1" dirty="0">
                <a:latin typeface="+mj-lt"/>
              </a:rPr>
              <a:t>範例</a:t>
            </a:r>
            <a:r>
              <a:rPr lang="en-US" altLang="zh-TW" b="1" dirty="0">
                <a:latin typeface="+mj-lt"/>
              </a:rPr>
              <a:t>)</a:t>
            </a:r>
            <a:endParaRPr lang="zh-TW" altLang="en-US" b="1" dirty="0">
              <a:latin typeface="+mj-lt"/>
            </a:endParaRPr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58B1AA24-054E-D32F-6F1E-88C422BCC57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151863945"/>
              </p:ext>
            </p:extLst>
          </p:nvPr>
        </p:nvGraphicFramePr>
        <p:xfrm>
          <a:off x="451394" y="1737360"/>
          <a:ext cx="7041606" cy="4516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7733">
                  <a:extLst>
                    <a:ext uri="{9D8B030D-6E8A-4147-A177-3AD203B41FA5}">
                      <a16:colId xmlns:a16="http://schemas.microsoft.com/office/drawing/2014/main" val="1315466900"/>
                    </a:ext>
                  </a:extLst>
                </a:gridCol>
                <a:gridCol w="3513873">
                  <a:extLst>
                    <a:ext uri="{9D8B030D-6E8A-4147-A177-3AD203B41FA5}">
                      <a16:colId xmlns:a16="http://schemas.microsoft.com/office/drawing/2014/main" val="3231001823"/>
                    </a:ext>
                  </a:extLst>
                </a:gridCol>
              </a:tblGrid>
              <a:tr h="339829"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模組名稱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cv2.cvtColor(</a:t>
                      </a:r>
                      <a:r>
                        <a:rPr lang="en-US" altLang="zh-TW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img,code</a:t>
                      </a:r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082126"/>
                  </a:ext>
                </a:extLst>
              </a:tr>
              <a:tr h="1444274">
                <a:tc>
                  <a:txBody>
                    <a:bodyPr/>
                    <a:lstStyle/>
                    <a:p>
                      <a:r>
                        <a:rPr lang="en-US" altLang="zh-TW" dirty="0"/>
                        <a:t>Input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 dirty="0"/>
                        <a:t>資料型態</a:t>
                      </a:r>
                      <a:r>
                        <a:rPr lang="en-US" altLang="zh-TW" sz="1200" dirty="0"/>
                        <a:t>: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3024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4032</a:t>
                      </a:r>
                      <a:r>
                        <a:rPr lang="en-US" altLang="zh-TW" sz="1200" dirty="0">
                          <a:latin typeface="+mn-ea"/>
                          <a:ea typeface="+mn-ea"/>
                        </a:rPr>
                        <a:t>pixel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+mn-ea"/>
                          <a:ea typeface="+mn-ea"/>
                        </a:rPr>
                        <a:t>格式</a:t>
                      </a:r>
                      <a:r>
                        <a:rPr lang="en-US" altLang="zh-TW" sz="1200" dirty="0">
                          <a:latin typeface="+mn-ea"/>
                          <a:ea typeface="+mn-ea"/>
                        </a:rPr>
                        <a:t>:jpg</a:t>
                      </a:r>
                    </a:p>
                    <a:p>
                      <a:r>
                        <a:rPr lang="zh-TW" altLang="en-US" sz="1200" dirty="0"/>
                        <a:t>名稱</a:t>
                      </a:r>
                      <a:r>
                        <a:rPr lang="en-US" altLang="zh-TW" sz="1200" dirty="0"/>
                        <a:t>:Code</a:t>
                      </a:r>
                      <a:r>
                        <a:rPr lang="zh-TW" altLang="en-US" sz="1200" dirty="0"/>
                        <a:t>可有</a:t>
                      </a:r>
                      <a:r>
                        <a:rPr lang="en-US" altLang="zh-TW" sz="1200" dirty="0"/>
                        <a:t>4</a:t>
                      </a:r>
                      <a:r>
                        <a:rPr lang="zh-TW" altLang="en-US" sz="1200" dirty="0"/>
                        <a:t>種型態</a:t>
                      </a:r>
                      <a:r>
                        <a:rPr lang="en-US" altLang="zh-TW" sz="1200" dirty="0"/>
                        <a:t>:</a:t>
                      </a:r>
                    </a:p>
                    <a:p>
                      <a:r>
                        <a:rPr lang="en-US" altLang="zh-TW" sz="1200" dirty="0"/>
                        <a:t>cv2.COLOR_BGR2BGRA</a:t>
                      </a:r>
                      <a:r>
                        <a:rPr lang="zh-TW" altLang="en-US" sz="1200" dirty="0"/>
                        <a:t> </a:t>
                      </a:r>
                      <a:r>
                        <a:rPr lang="en-US" altLang="zh-TW" sz="1200" u="sng" dirty="0">
                          <a:solidFill>
                            <a:schemeClr val="tx1"/>
                          </a:solidFill>
                        </a:rPr>
                        <a:t>RGB </a:t>
                      </a:r>
                      <a:r>
                        <a:rPr lang="zh-TW" altLang="en-US" sz="1200" u="sng" dirty="0">
                          <a:solidFill>
                            <a:schemeClr val="tx1"/>
                          </a:solidFill>
                        </a:rPr>
                        <a:t>轉 </a:t>
                      </a:r>
                      <a:r>
                        <a:rPr lang="en-US" altLang="zh-TW" sz="1200" u="sng" dirty="0">
                          <a:solidFill>
                            <a:schemeClr val="tx1"/>
                          </a:solidFill>
                        </a:rPr>
                        <a:t>RGBA</a:t>
                      </a:r>
                      <a:r>
                        <a:rPr lang="zh-TW" altLang="en-US" sz="1200" dirty="0"/>
                        <a:t>。</a:t>
                      </a:r>
                    </a:p>
                    <a:p>
                      <a:r>
                        <a:rPr lang="en-US" altLang="zh-TW" sz="1200" dirty="0"/>
                        <a:t>cv2.COLOR_BGRA2BGR</a:t>
                      </a:r>
                      <a:r>
                        <a:rPr lang="zh-TW" altLang="en-US" sz="1200" dirty="0"/>
                        <a:t> </a:t>
                      </a:r>
                      <a:r>
                        <a:rPr lang="en-US" altLang="zh-TW" sz="1200" u="sng" dirty="0"/>
                        <a:t>RGBA </a:t>
                      </a:r>
                      <a:r>
                        <a:rPr lang="zh-TW" altLang="en-US" sz="1200" u="sng" dirty="0"/>
                        <a:t>轉 </a:t>
                      </a:r>
                      <a:r>
                        <a:rPr lang="en-US" altLang="zh-TW" sz="1200" u="sng" dirty="0"/>
                        <a:t>RGB</a:t>
                      </a:r>
                      <a:r>
                        <a:rPr lang="zh-TW" altLang="en-US" sz="1200" dirty="0"/>
                        <a:t>。</a:t>
                      </a:r>
                    </a:p>
                    <a:p>
                      <a:r>
                        <a:rPr lang="en-US" altLang="zh-TW" sz="1200" dirty="0"/>
                        <a:t>cv2.COLOR_BGR2GRAY</a:t>
                      </a:r>
                      <a:r>
                        <a:rPr lang="zh-TW" altLang="en-US" sz="1200" dirty="0"/>
                        <a:t> </a:t>
                      </a:r>
                      <a:r>
                        <a:rPr lang="en-US" altLang="zh-TW" sz="1200" u="sng" dirty="0"/>
                        <a:t>RGB </a:t>
                      </a:r>
                      <a:r>
                        <a:rPr lang="zh-TW" altLang="en-US" sz="1200" u="sng" dirty="0"/>
                        <a:t>轉灰階</a:t>
                      </a:r>
                      <a:r>
                        <a:rPr lang="zh-TW" altLang="en-US" sz="1200" dirty="0"/>
                        <a:t>。</a:t>
                      </a:r>
                    </a:p>
                    <a:p>
                      <a:r>
                        <a:rPr lang="en-US" altLang="zh-TW" sz="1200" dirty="0"/>
                        <a:t>cv2.COLOR_BGR2HSV</a:t>
                      </a:r>
                      <a:r>
                        <a:rPr lang="zh-TW" altLang="en-US" sz="1200" dirty="0"/>
                        <a:t>   </a:t>
                      </a:r>
                      <a:r>
                        <a:rPr lang="en-US" altLang="zh-TW" sz="1200" u="sng" dirty="0"/>
                        <a:t>RGB </a:t>
                      </a:r>
                      <a:r>
                        <a:rPr lang="zh-TW" altLang="en-US" sz="1200" u="sng" dirty="0"/>
                        <a:t>轉 </a:t>
                      </a:r>
                      <a:r>
                        <a:rPr lang="en-US" altLang="zh-TW" sz="1200" u="sng" dirty="0"/>
                        <a:t>HSV</a:t>
                      </a:r>
                      <a:r>
                        <a:rPr lang="zh-TW" altLang="en-US" sz="1200" dirty="0"/>
                        <a:t>。</a:t>
                      </a:r>
                    </a:p>
                    <a:p>
                      <a:r>
                        <a:rPr lang="en-US" altLang="zh-TW" sz="1200" dirty="0"/>
                        <a:t>cv2.COLOR_RGB2HLS</a:t>
                      </a:r>
                      <a:r>
                        <a:rPr lang="zh-TW" altLang="en-US" sz="1200" dirty="0"/>
                        <a:t>   </a:t>
                      </a:r>
                      <a:r>
                        <a:rPr lang="en-US" altLang="zh-TW" sz="1200" u="sng" dirty="0"/>
                        <a:t>RGB </a:t>
                      </a:r>
                      <a:r>
                        <a:rPr lang="zh-TW" altLang="en-US" sz="1200" u="sng" dirty="0"/>
                        <a:t>轉 </a:t>
                      </a:r>
                      <a:r>
                        <a:rPr lang="en-US" altLang="zh-TW" sz="1200" u="sng" dirty="0"/>
                        <a:t>RSL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385712"/>
                  </a:ext>
                </a:extLst>
              </a:tr>
              <a:tr h="402112">
                <a:tc>
                  <a:txBody>
                    <a:bodyPr/>
                    <a:lstStyle/>
                    <a:p>
                      <a:r>
                        <a:rPr lang="en-US" altLang="zh-TW" dirty="0"/>
                        <a:t>Output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 dirty="0"/>
                        <a:t>資料型態</a:t>
                      </a:r>
                      <a:r>
                        <a:rPr lang="en-US" altLang="zh-TW" sz="1200" dirty="0"/>
                        <a:t>: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3024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4032</a:t>
                      </a:r>
                      <a:r>
                        <a:rPr lang="en-US" altLang="zh-TW" sz="1200" dirty="0">
                          <a:latin typeface="+mn-ea"/>
                          <a:ea typeface="+mn-ea"/>
                        </a:rPr>
                        <a:t>pixel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066300"/>
                  </a:ext>
                </a:extLst>
              </a:tr>
              <a:tr h="424786">
                <a:tc>
                  <a:txBody>
                    <a:bodyPr/>
                    <a:lstStyle/>
                    <a:p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/>
                        <a:t>Img</a:t>
                      </a:r>
                      <a:r>
                        <a:rPr lang="en-US" altLang="zh-TW" sz="1200" dirty="0"/>
                        <a:t>:</a:t>
                      </a:r>
                      <a:r>
                        <a:rPr lang="zh-TW" altLang="en-US" sz="1200" dirty="0"/>
                        <a:t>圖片</a:t>
                      </a:r>
                      <a:endParaRPr lang="en-US" altLang="zh-TW" sz="1200" dirty="0"/>
                    </a:p>
                    <a:p>
                      <a:r>
                        <a:rPr lang="en-US" altLang="zh-TW" sz="1200" dirty="0"/>
                        <a:t>Code:</a:t>
                      </a:r>
                      <a:r>
                        <a:rPr lang="zh-TW" altLang="en-US" sz="1200" dirty="0"/>
                        <a:t>選擇要轉換的型態</a:t>
                      </a:r>
                      <a:endParaRPr lang="en-US" altLang="zh-TW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168596"/>
                  </a:ext>
                </a:extLst>
              </a:tr>
              <a:tr h="339829">
                <a:tc>
                  <a:txBody>
                    <a:bodyPr/>
                    <a:lstStyle/>
                    <a:p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+mn-ea"/>
                          <a:ea typeface="+mn-ea"/>
                        </a:rPr>
                        <a:t>將圖片轉換成</a:t>
                      </a:r>
                      <a:r>
                        <a:rPr lang="zh-TW" altLang="en-US" sz="1200" b="1" dirty="0">
                          <a:latin typeface="+mn-ea"/>
                          <a:ea typeface="+mn-ea"/>
                        </a:rPr>
                        <a:t>灰階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661675"/>
                  </a:ext>
                </a:extLst>
              </a:tr>
              <a:tr h="1274359">
                <a:tc>
                  <a:txBody>
                    <a:bodyPr/>
                    <a:lstStyle/>
                    <a:p>
                      <a:r>
                        <a:rPr lang="en-US" altLang="zh-TW" dirty="0"/>
                        <a:t>Example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import cv2</a:t>
                      </a:r>
                    </a:p>
                    <a:p>
                      <a:r>
                        <a:rPr lang="en-US" altLang="zh-TW" sz="1200" dirty="0" err="1"/>
                        <a:t>img</a:t>
                      </a:r>
                      <a:r>
                        <a:rPr lang="en-US" altLang="zh-TW" sz="1200" dirty="0"/>
                        <a:t> = cv2.imread('meme.jpg')</a:t>
                      </a:r>
                    </a:p>
                    <a:p>
                      <a:r>
                        <a:rPr lang="en-US" altLang="zh-TW" sz="1200" dirty="0" err="1"/>
                        <a:t>img</a:t>
                      </a:r>
                      <a:r>
                        <a:rPr lang="en-US" altLang="zh-TW" sz="1200" dirty="0"/>
                        <a:t> = cv2.cvtColor(</a:t>
                      </a:r>
                      <a:r>
                        <a:rPr lang="en-US" altLang="zh-TW" sz="1200" dirty="0" err="1"/>
                        <a:t>img</a:t>
                      </a:r>
                      <a:r>
                        <a:rPr lang="en-US" altLang="zh-TW" sz="1200" dirty="0"/>
                        <a:t>, cv2.COLOR_BGR2GRAY)</a:t>
                      </a:r>
                    </a:p>
                    <a:p>
                      <a:r>
                        <a:rPr lang="en-US" altLang="zh-TW" sz="1200" dirty="0"/>
                        <a:t># </a:t>
                      </a:r>
                      <a:r>
                        <a:rPr lang="zh-TW" altLang="en-US" sz="1200" dirty="0"/>
                        <a:t>轉換成灰階影像</a:t>
                      </a:r>
                    </a:p>
                    <a:p>
                      <a:r>
                        <a:rPr lang="en-US" altLang="zh-TW" sz="1200" dirty="0"/>
                        <a:t>cv2.imwrite('</a:t>
                      </a:r>
                      <a:r>
                        <a:rPr lang="en-US" altLang="zh-TW" sz="1200" dirty="0" err="1"/>
                        <a:t>oxxo</a:t>
                      </a:r>
                      <a:r>
                        <a:rPr lang="en-US" altLang="zh-TW" sz="1200" dirty="0"/>
                        <a:t>', </a:t>
                      </a:r>
                      <a:r>
                        <a:rPr lang="en-US" altLang="zh-TW" sz="1200" dirty="0" err="1"/>
                        <a:t>img</a:t>
                      </a:r>
                      <a:r>
                        <a:rPr lang="en-US" altLang="zh-TW" sz="1200" dirty="0"/>
                        <a:t>)</a:t>
                      </a:r>
                    </a:p>
                    <a:p>
                      <a:r>
                        <a:rPr lang="en-US" altLang="zh-TW" sz="1200" dirty="0"/>
                        <a:t>cv2.waitKey(0)    # </a:t>
                      </a:r>
                      <a:r>
                        <a:rPr lang="zh-TW" altLang="en-US" sz="1200" dirty="0"/>
                        <a:t>按下任意鍵停止</a:t>
                      </a:r>
                    </a:p>
                    <a:p>
                      <a:r>
                        <a:rPr lang="en-US" altLang="zh-TW" sz="1200" dirty="0"/>
                        <a:t>cv2.destroyAllWindows()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369522"/>
                  </a:ext>
                </a:extLst>
              </a:tr>
            </a:tbl>
          </a:graphicData>
        </a:graphic>
      </p:graphicFrame>
      <p:pic>
        <p:nvPicPr>
          <p:cNvPr id="4" name="圖片 3">
            <a:extLst>
              <a:ext uri="{FF2B5EF4-FFF2-40B4-BE49-F238E27FC236}">
                <a16:creationId xmlns:a16="http://schemas.microsoft.com/office/drawing/2014/main" id="{7D705517-DC77-21F2-4C08-012F8A35E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927" y="2093409"/>
            <a:ext cx="3451092" cy="134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42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3E7FAD-67ED-66FB-886F-F7B7E24F9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j-lt"/>
              </a:rPr>
              <a:t>Function(API)</a:t>
            </a:r>
            <a:r>
              <a:rPr lang="zh-TW" altLang="en-US" b="1" dirty="0">
                <a:latin typeface="+mj-lt"/>
              </a:rPr>
              <a:t>二值化</a:t>
            </a:r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58B1AA24-054E-D32F-6F1E-88C422BCC57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9040440"/>
              </p:ext>
            </p:extLst>
          </p:nvPr>
        </p:nvGraphicFramePr>
        <p:xfrm>
          <a:off x="1097280" y="2119611"/>
          <a:ext cx="9915277" cy="3352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967397">
                  <a:extLst>
                    <a:ext uri="{9D8B030D-6E8A-4147-A177-3AD203B41FA5}">
                      <a16:colId xmlns:a16="http://schemas.microsoft.com/office/drawing/2014/main" val="1315466900"/>
                    </a:ext>
                  </a:extLst>
                </a:gridCol>
                <a:gridCol w="4947880">
                  <a:extLst>
                    <a:ext uri="{9D8B030D-6E8A-4147-A177-3AD203B41FA5}">
                      <a16:colId xmlns:a16="http://schemas.microsoft.com/office/drawing/2014/main" val="3231001823"/>
                    </a:ext>
                  </a:extLst>
                </a:gridCol>
              </a:tblGrid>
              <a:tr h="128087"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模組名稱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solidFill>
                            <a:schemeClr val="bg1"/>
                          </a:solidFill>
                        </a:rPr>
                        <a:t>二值化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082126"/>
                  </a:ext>
                </a:extLst>
              </a:tr>
              <a:tr h="734907">
                <a:tc>
                  <a:txBody>
                    <a:bodyPr/>
                    <a:lstStyle/>
                    <a:p>
                      <a:r>
                        <a:rPr lang="en-US" altLang="zh-TW" dirty="0"/>
                        <a:t>Input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cv2.threshold(</a:t>
                      </a:r>
                      <a:r>
                        <a:rPr lang="en-US" altLang="zh-TW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Threshold, maximum gray value, binarization method)</a:t>
                      </a:r>
                      <a:endParaRPr lang="en-US" altLang="zh-TW" sz="1400" dirty="0"/>
                    </a:p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</a:rPr>
                        <a:t>資料型態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3024</a:t>
                      </a:r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4032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pixel</a:t>
                      </a:r>
                    </a:p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</a:rPr>
                        <a:t>格式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:jpg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385712"/>
                  </a:ext>
                </a:extLst>
              </a:tr>
              <a:tr h="325684">
                <a:tc>
                  <a:txBody>
                    <a:bodyPr/>
                    <a:lstStyle/>
                    <a:p>
                      <a:r>
                        <a:rPr lang="en-US" altLang="zh-TW" dirty="0"/>
                        <a:t>Output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</a:rPr>
                        <a:t>資料型態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3024</a:t>
                      </a:r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4032</a:t>
                      </a:r>
                      <a:endParaRPr lang="en-US" altLang="zh-TW" sz="14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solidFill>
                            <a:schemeClr val="tx1"/>
                          </a:solidFill>
                        </a:rPr>
                        <a:t>格式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:jpg</a:t>
                      </a:r>
                    </a:p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結果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  <a:r>
                        <a:rPr lang="zh-TW" altLang="en-US" sz="1400" dirty="0">
                          <a:solidFill>
                            <a:schemeClr val="tx1"/>
                          </a:solidFill>
                        </a:rPr>
                        <a:t>二值化的圖片</a:t>
                      </a:r>
                      <a:endParaRPr lang="en-US" altLang="zh-TW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066300"/>
                  </a:ext>
                </a:extLst>
              </a:tr>
              <a:tr h="461386">
                <a:tc>
                  <a:txBody>
                    <a:bodyPr/>
                    <a:lstStyle/>
                    <a:p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/>
                        <a:t>Img: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3024</a:t>
                      </a:r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4032</a:t>
                      </a:r>
                      <a:r>
                        <a:rPr lang="zh-TW" altLang="en-US" sz="1400" dirty="0"/>
                        <a:t>圖片</a:t>
                      </a:r>
                      <a:endParaRPr lang="en-US" altLang="zh-TW" sz="1400" dirty="0"/>
                    </a:p>
                    <a:p>
                      <a:r>
                        <a:rPr lang="en-US" altLang="zh-TW" sz="1400" b="0" kern="1200" dirty="0">
                          <a:solidFill>
                            <a:schemeClr val="tx1"/>
                          </a:solidFill>
                          <a:effectLst/>
                        </a:rPr>
                        <a:t>Threshold:</a:t>
                      </a:r>
                      <a:r>
                        <a:rPr lang="zh-TW" altLang="en-US" sz="1400" b="0" kern="1200" dirty="0">
                          <a:solidFill>
                            <a:schemeClr val="tx1"/>
                          </a:solidFill>
                          <a:effectLst/>
                        </a:rPr>
                        <a:t>調整我的基準要去試</a:t>
                      </a:r>
                      <a:endParaRPr lang="en-US" altLang="zh-TW" sz="1400" b="0" kern="1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r>
                        <a:rPr lang="en-US" altLang="zh-TW" sz="1400" b="0" kern="1200" dirty="0">
                          <a:solidFill>
                            <a:schemeClr val="tx1"/>
                          </a:solidFill>
                          <a:effectLst/>
                        </a:rPr>
                        <a:t>maximum gray value:255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kern="1200" dirty="0">
                          <a:solidFill>
                            <a:schemeClr val="tx1"/>
                          </a:solidFill>
                          <a:effectLst/>
                        </a:rPr>
                        <a:t>binarization </a:t>
                      </a:r>
                      <a:r>
                        <a:rPr lang="en-US" altLang="zh-TW" sz="1400" b="0" kern="1200" dirty="0" err="1">
                          <a:solidFill>
                            <a:schemeClr val="tx1"/>
                          </a:solidFill>
                          <a:effectLst/>
                        </a:rPr>
                        <a:t>method:THRESH_BINARY</a:t>
                      </a:r>
                      <a:r>
                        <a:rPr lang="en-US" altLang="zh-TW" sz="1400" b="0" kern="12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zh-TW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閾值二進制</a:t>
                      </a:r>
                      <a:r>
                        <a:rPr lang="en-US" altLang="zh-TW" sz="1400" b="0" kern="12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altLang="zh-TW" sz="14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168596"/>
                  </a:ext>
                </a:extLst>
              </a:tr>
              <a:tr h="3256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Function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/>
                        <a:t>把幣值部分變成白色區分出來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661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5972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3E7FAD-67ED-66FB-886F-F7B7E24F9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j-lt"/>
              </a:rPr>
              <a:t>Function(API)</a:t>
            </a:r>
            <a:r>
              <a:rPr lang="zh-TW" altLang="en-US" b="1" dirty="0">
                <a:latin typeface="+mj-lt"/>
              </a:rPr>
              <a:t>二值化</a:t>
            </a:r>
            <a:r>
              <a:rPr lang="en-US" altLang="zh-TW" b="1" dirty="0">
                <a:latin typeface="+mj-lt"/>
              </a:rPr>
              <a:t>(</a:t>
            </a:r>
            <a:r>
              <a:rPr lang="zh-TW" altLang="en-US" b="1" dirty="0">
                <a:latin typeface="+mj-lt"/>
              </a:rPr>
              <a:t>說明</a:t>
            </a:r>
            <a:r>
              <a:rPr lang="en-US" altLang="zh-TW" b="1" dirty="0">
                <a:latin typeface="+mj-lt"/>
              </a:rPr>
              <a:t>)</a:t>
            </a:r>
            <a:endParaRPr lang="zh-TW" altLang="en-US" b="1" dirty="0">
              <a:latin typeface="+mj-lt"/>
            </a:endParaRPr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58B1AA24-054E-D32F-6F1E-88C422BCC57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16398754"/>
              </p:ext>
            </p:extLst>
          </p:nvPr>
        </p:nvGraphicFramePr>
        <p:xfrm>
          <a:off x="1288773" y="1865482"/>
          <a:ext cx="9614453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6689">
                  <a:extLst>
                    <a:ext uri="{9D8B030D-6E8A-4147-A177-3AD203B41FA5}">
                      <a16:colId xmlns:a16="http://schemas.microsoft.com/office/drawing/2014/main" val="1315466900"/>
                    </a:ext>
                  </a:extLst>
                </a:gridCol>
                <a:gridCol w="4797764">
                  <a:extLst>
                    <a:ext uri="{9D8B030D-6E8A-4147-A177-3AD203B41FA5}">
                      <a16:colId xmlns:a16="http://schemas.microsoft.com/office/drawing/2014/main" val="3231001823"/>
                    </a:ext>
                  </a:extLst>
                </a:gridCol>
              </a:tblGrid>
              <a:tr h="480210"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模組名稱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cv2.threshold(</a:t>
                      </a:r>
                      <a:r>
                        <a:rPr lang="en-US" altLang="zh-TW" sz="1400" b="0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zh-TW" sz="14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Threshold, maximum gray value, binarization method)</a:t>
                      </a:r>
                      <a:endParaRPr lang="zh-TW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082126"/>
                  </a:ext>
                </a:extLst>
              </a:tr>
              <a:tr h="2062077">
                <a:tc>
                  <a:txBody>
                    <a:bodyPr/>
                    <a:lstStyle/>
                    <a:p>
                      <a:r>
                        <a:rPr lang="en-US" altLang="zh-TW" dirty="0"/>
                        <a:t>Input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資料型態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: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3024</a:t>
                      </a:r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4032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pixel</a:t>
                      </a:r>
                    </a:p>
                    <a:p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型態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:int 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名稱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:</a:t>
                      </a:r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Threshold(</a:t>
                      </a:r>
                      <a:r>
                        <a:rPr lang="zh-TW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臨界點</a:t>
                      </a:r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zh-TW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型態</a:t>
                      </a:r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:int</a:t>
                      </a:r>
                      <a:r>
                        <a:rPr lang="zh-TW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名稱</a:t>
                      </a:r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</a:t>
                      </a:r>
                      <a:r>
                        <a:rPr lang="en-US" altLang="zh-TW" sz="1400" b="0" i="0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maximum gray value(</a:t>
                      </a:r>
                      <a:r>
                        <a:rPr lang="zh-TW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最大灰度值</a:t>
                      </a:r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zh-TW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型態</a:t>
                      </a:r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cv2.THRESH_BINARY</a:t>
                      </a:r>
                      <a:r>
                        <a:rPr lang="zh-TW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：</a:t>
                      </a:r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Threshold Binary(</a:t>
                      </a:r>
                      <a:r>
                        <a:rPr lang="zh-TW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閾值二進制</a:t>
                      </a:r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cv2.THRESH_BINARY_INV</a:t>
                      </a:r>
                      <a:r>
                        <a:rPr lang="zh-TW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：</a:t>
                      </a:r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Threshold Binary, Inver(</a:t>
                      </a:r>
                      <a:r>
                        <a:rPr lang="zh-TW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閾值二進制，反轉</a:t>
                      </a:r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cv2.THRESH_TRUNC</a:t>
                      </a:r>
                      <a:r>
                        <a:rPr lang="zh-TW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：</a:t>
                      </a:r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Truncate</a:t>
                      </a:r>
                      <a:endParaRPr lang="zh-TW" altLang="en-US" sz="1400" b="0" i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cv2.THRESH_TOZERO_INV</a:t>
                      </a:r>
                      <a:r>
                        <a:rPr lang="zh-TW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：</a:t>
                      </a:r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Threshold to Zero, Inverted(</a:t>
                      </a:r>
                      <a:r>
                        <a:rPr lang="zh-TW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閾值為零，倒置</a:t>
                      </a:r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en-US" altLang="zh-TW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385712"/>
                  </a:ext>
                </a:extLst>
              </a:tr>
              <a:tr h="480210">
                <a:tc>
                  <a:txBody>
                    <a:bodyPr/>
                    <a:lstStyle/>
                    <a:p>
                      <a:r>
                        <a:rPr lang="en-US" altLang="zh-TW" dirty="0"/>
                        <a:t>Output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資料型態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: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3024</a:t>
                      </a:r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4032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pixel</a:t>
                      </a:r>
                    </a:p>
                    <a:p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結果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: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二值化的圖片</a:t>
                      </a:r>
                      <a:endParaRPr lang="en-US" altLang="zh-TW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066300"/>
                  </a:ext>
                </a:extLst>
              </a:tr>
              <a:tr h="875676">
                <a:tc>
                  <a:txBody>
                    <a:bodyPr/>
                    <a:lstStyle/>
                    <a:p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>
                          <a:latin typeface="+mn-ea"/>
                          <a:ea typeface="+mn-ea"/>
                        </a:rPr>
                        <a:t>Img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: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要轉換的圖片</a:t>
                      </a:r>
                      <a:endParaRPr lang="en-US" altLang="zh-TW" sz="14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Threshold:</a:t>
                      </a:r>
                      <a:r>
                        <a:rPr lang="zh-TW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調整我的基準</a:t>
                      </a:r>
                      <a:endParaRPr lang="en-US" altLang="zh-TW" sz="1400" b="0" i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maximum gray value:</a:t>
                      </a:r>
                      <a:r>
                        <a:rPr lang="zh-TW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最大灰階值</a:t>
                      </a:r>
                      <a:endParaRPr lang="en-US" altLang="zh-TW" sz="1400" b="0" i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binarization method:</a:t>
                      </a:r>
                      <a:r>
                        <a:rPr lang="zh-TW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模式</a:t>
                      </a:r>
                      <a:endParaRPr lang="en-US" altLang="zh-TW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168596"/>
                  </a:ext>
                </a:extLst>
              </a:tr>
              <a:tr h="338972">
                <a:tc>
                  <a:txBody>
                    <a:bodyPr/>
                    <a:lstStyle/>
                    <a:p>
                      <a:r>
                        <a:rPr lang="en-US" altLang="zh-TW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調整</a:t>
                      </a:r>
                      <a:r>
                        <a:rPr lang="zh-TW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閾值去改變圖片二值化的程度</a:t>
                      </a:r>
                      <a:endParaRPr lang="zh-TW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661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6872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3E7FAD-67ED-66FB-886F-F7B7E24F9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j-lt"/>
              </a:rPr>
              <a:t>Function(API)</a:t>
            </a:r>
            <a:r>
              <a:rPr lang="zh-TW" altLang="en-US" b="1" dirty="0">
                <a:latin typeface="+mj-lt"/>
              </a:rPr>
              <a:t>二值化</a:t>
            </a:r>
            <a:r>
              <a:rPr lang="en-US" altLang="zh-TW" b="1" dirty="0">
                <a:latin typeface="+mj-lt"/>
              </a:rPr>
              <a:t>(</a:t>
            </a:r>
            <a:r>
              <a:rPr lang="zh-TW" altLang="en-US" b="1" dirty="0">
                <a:latin typeface="+mj-lt"/>
              </a:rPr>
              <a:t>範例</a:t>
            </a:r>
            <a:r>
              <a:rPr lang="en-US" altLang="zh-TW" b="1" dirty="0">
                <a:latin typeface="+mj-lt"/>
              </a:rPr>
              <a:t>)</a:t>
            </a:r>
            <a:endParaRPr lang="zh-TW" altLang="en-US" b="1" dirty="0">
              <a:latin typeface="+mj-lt"/>
            </a:endParaRP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9D31CD2-5135-2240-7381-7C0EE00C227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7280" y="2333626"/>
            <a:ext cx="5175418" cy="3258208"/>
          </a:xfr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B5DBE16-6570-1595-DA35-0ADCAB661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105" y="2217997"/>
            <a:ext cx="3550612" cy="348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867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3E7FAD-67ED-66FB-886F-F7B7E24F9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j-lt"/>
              </a:rPr>
              <a:t>Function(API)</a:t>
            </a:r>
            <a:r>
              <a:rPr lang="zh-TW" altLang="en-US" b="1" dirty="0">
                <a:latin typeface="+mj-lt"/>
              </a:rPr>
              <a:t>膨脹</a:t>
            </a:r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58B1AA24-054E-D32F-6F1E-88C422BCC57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57390838"/>
              </p:ext>
            </p:extLst>
          </p:nvPr>
        </p:nvGraphicFramePr>
        <p:xfrm>
          <a:off x="1018902" y="1954148"/>
          <a:ext cx="7464697" cy="2926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739695">
                  <a:extLst>
                    <a:ext uri="{9D8B030D-6E8A-4147-A177-3AD203B41FA5}">
                      <a16:colId xmlns:a16="http://schemas.microsoft.com/office/drawing/2014/main" val="1315466900"/>
                    </a:ext>
                  </a:extLst>
                </a:gridCol>
                <a:gridCol w="3725002">
                  <a:extLst>
                    <a:ext uri="{9D8B030D-6E8A-4147-A177-3AD203B41FA5}">
                      <a16:colId xmlns:a16="http://schemas.microsoft.com/office/drawing/2014/main" val="3231001823"/>
                    </a:ext>
                  </a:extLst>
                </a:gridCol>
              </a:tblGrid>
              <a:tr h="253205"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模組名稱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solidFill>
                            <a:schemeClr val="bg1"/>
                          </a:solidFill>
                        </a:rPr>
                        <a:t>膨脹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082126"/>
                  </a:ext>
                </a:extLst>
              </a:tr>
              <a:tr h="476301">
                <a:tc>
                  <a:txBody>
                    <a:bodyPr/>
                    <a:lstStyle/>
                    <a:p>
                      <a:r>
                        <a:rPr lang="en-US" altLang="zh-TW" dirty="0"/>
                        <a:t>Input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cv2.dilate(</a:t>
                      </a:r>
                      <a:r>
                        <a:rPr lang="en-US" altLang="zh-TW" sz="1400" dirty="0" err="1">
                          <a:solidFill>
                            <a:schemeClr val="tx1"/>
                          </a:solidFill>
                        </a:rPr>
                        <a:t>img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zh-TW" sz="1400" dirty="0" err="1">
                          <a:solidFill>
                            <a:schemeClr val="tx1"/>
                          </a:solidFill>
                        </a:rPr>
                        <a:t>np.ones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((3,3)), iterations=2) </a:t>
                      </a:r>
                    </a:p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</a:rPr>
                        <a:t>資料型態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3024</a:t>
                      </a:r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4032</a:t>
                      </a:r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pixel</a:t>
                      </a:r>
                    </a:p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</a:rPr>
                        <a:t>格式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:jpg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385712"/>
                  </a:ext>
                </a:extLst>
              </a:tr>
              <a:tr h="325684">
                <a:tc>
                  <a:txBody>
                    <a:bodyPr/>
                    <a:lstStyle/>
                    <a:p>
                      <a:r>
                        <a:rPr lang="en-US" altLang="zh-TW" dirty="0"/>
                        <a:t>Output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solidFill>
                            <a:schemeClr val="tx1"/>
                          </a:solidFill>
                        </a:rPr>
                        <a:t>資料型態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3024</a:t>
                      </a:r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4032</a:t>
                      </a:r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pixel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solidFill>
                            <a:schemeClr val="tx1"/>
                          </a:solidFill>
                        </a:rPr>
                        <a:t>格式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:jpg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066300"/>
                  </a:ext>
                </a:extLst>
              </a:tr>
              <a:tr h="461386">
                <a:tc>
                  <a:txBody>
                    <a:bodyPr/>
                    <a:lstStyle/>
                    <a:p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Img: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3024</a:t>
                      </a:r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4032</a:t>
                      </a:r>
                      <a:r>
                        <a:rPr lang="zh-TW" altLang="en-US" sz="1400" dirty="0"/>
                        <a:t>圖片</a:t>
                      </a:r>
                      <a:endParaRPr lang="en-US" altLang="zh-TW" sz="1400" dirty="0"/>
                    </a:p>
                    <a:p>
                      <a:r>
                        <a:rPr lang="en-US" altLang="zh-TW" sz="1400" dirty="0"/>
                        <a:t>Kernel=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zh-TW" sz="1400" dirty="0" err="1">
                          <a:solidFill>
                            <a:schemeClr val="tx1"/>
                          </a:solidFill>
                        </a:rPr>
                        <a:t>np.ones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((3,3))</a:t>
                      </a:r>
                      <a:r>
                        <a:rPr lang="zh-TW" altLang="en-US" sz="1400" dirty="0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zh-TW" altLang="en-US" sz="1400" dirty="0"/>
                        <a:t>根據</a:t>
                      </a:r>
                      <a:r>
                        <a:rPr lang="nl-NL" altLang="zh-TW" sz="1400" b="0" kern="1200" dirty="0">
                          <a:solidFill>
                            <a:schemeClr val="tx1"/>
                          </a:solidFill>
                          <a:effectLst/>
                        </a:rPr>
                        <a:t>Kernel</a:t>
                      </a:r>
                      <a:r>
                        <a:rPr lang="zh-TW" altLang="en-US" sz="1400" b="0" kern="1200" dirty="0">
                          <a:solidFill>
                            <a:schemeClr val="tx1"/>
                          </a:solidFill>
                          <a:effectLst/>
                        </a:rPr>
                        <a:t>值決定捲積大小</a:t>
                      </a:r>
                      <a:endParaRPr lang="en-US" altLang="zh-TW" sz="14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iterations=2</a:t>
                      </a:r>
                      <a:r>
                        <a:rPr lang="zh-TW" altLang="en-US" sz="1400" dirty="0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iterations</a:t>
                      </a:r>
                      <a:r>
                        <a:rPr lang="zh-TW" altLang="en-US" sz="1400" dirty="0">
                          <a:solidFill>
                            <a:schemeClr val="tx1"/>
                          </a:solidFill>
                        </a:rPr>
                        <a:t>決定膨脹強度</a:t>
                      </a:r>
                      <a:endParaRPr lang="en-US" altLang="zh-TW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168596"/>
                  </a:ext>
                </a:extLst>
              </a:tr>
              <a:tr h="325684">
                <a:tc>
                  <a:txBody>
                    <a:bodyPr/>
                    <a:lstStyle/>
                    <a:p>
                      <a:r>
                        <a:rPr lang="en-US" altLang="zh-TW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="0" kern="1200" dirty="0">
                          <a:solidFill>
                            <a:schemeClr val="tx1"/>
                          </a:solidFill>
                          <a:effectLst/>
                        </a:rPr>
                        <a:t>補回原本面積大小</a:t>
                      </a:r>
                      <a:endParaRPr lang="en-US" altLang="zh-TW" sz="1400" b="0" kern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661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5981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3E7FAD-67ED-66FB-886F-F7B7E24F9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j-lt"/>
              </a:rPr>
              <a:t>Function(API)</a:t>
            </a:r>
            <a:r>
              <a:rPr lang="zh-TW" altLang="en-US" b="1" dirty="0">
                <a:latin typeface="+mj-lt"/>
              </a:rPr>
              <a:t>膨脹</a:t>
            </a:r>
            <a:r>
              <a:rPr lang="en-US" altLang="zh-TW" b="1" dirty="0">
                <a:latin typeface="+mj-lt"/>
              </a:rPr>
              <a:t>(</a:t>
            </a:r>
            <a:r>
              <a:rPr lang="zh-TW" altLang="en-US" b="1" dirty="0">
                <a:latin typeface="+mj-lt"/>
              </a:rPr>
              <a:t>說明</a:t>
            </a:r>
            <a:r>
              <a:rPr lang="en-US" altLang="zh-TW" b="1" dirty="0">
                <a:latin typeface="+mj-lt"/>
              </a:rPr>
              <a:t>)</a:t>
            </a:r>
            <a:endParaRPr lang="zh-TW" altLang="en-US" b="1" dirty="0">
              <a:latin typeface="+mj-lt"/>
            </a:endParaRPr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58B1AA24-054E-D32F-6F1E-88C422BCC57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667729731"/>
              </p:ext>
            </p:extLst>
          </p:nvPr>
        </p:nvGraphicFramePr>
        <p:xfrm>
          <a:off x="1018902" y="1954148"/>
          <a:ext cx="7464697" cy="4334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9695">
                  <a:extLst>
                    <a:ext uri="{9D8B030D-6E8A-4147-A177-3AD203B41FA5}">
                      <a16:colId xmlns:a16="http://schemas.microsoft.com/office/drawing/2014/main" val="1315466900"/>
                    </a:ext>
                  </a:extLst>
                </a:gridCol>
                <a:gridCol w="3725002">
                  <a:extLst>
                    <a:ext uri="{9D8B030D-6E8A-4147-A177-3AD203B41FA5}">
                      <a16:colId xmlns:a16="http://schemas.microsoft.com/office/drawing/2014/main" val="3231001823"/>
                    </a:ext>
                  </a:extLst>
                </a:gridCol>
              </a:tblGrid>
              <a:tr h="128087"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模組名稱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altLang="zh-TW" sz="14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cv2.morphologyEx(img,op,kernel)</a:t>
                      </a:r>
                      <a:endParaRPr lang="zh-TW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082126"/>
                  </a:ext>
                </a:extLst>
              </a:tr>
              <a:tr h="1527140">
                <a:tc>
                  <a:txBody>
                    <a:bodyPr/>
                    <a:lstStyle/>
                    <a:p>
                      <a:r>
                        <a:rPr lang="en-US" altLang="zh-TW" dirty="0"/>
                        <a:t>Input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solidFill>
                            <a:schemeClr val="tx1"/>
                          </a:solidFill>
                        </a:rPr>
                        <a:t>資料型態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3024</a:t>
                      </a:r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4032</a:t>
                      </a:r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pixel</a:t>
                      </a:r>
                    </a:p>
                    <a:p>
                      <a:r>
                        <a:rPr lang="zh-TW" altLang="en-US" sz="1400" dirty="0"/>
                        <a:t>名稱</a:t>
                      </a:r>
                      <a:r>
                        <a:rPr lang="en-US" altLang="zh-TW" sz="1400" dirty="0"/>
                        <a:t>:</a:t>
                      </a:r>
                      <a:r>
                        <a:rPr lang="en-US" altLang="zh-TW" sz="1400" dirty="0" err="1"/>
                        <a:t>img</a:t>
                      </a:r>
                      <a:r>
                        <a:rPr lang="zh-TW" altLang="en-US" sz="1400" dirty="0"/>
                        <a:t>或是照片路徑</a:t>
                      </a:r>
                      <a:endParaRPr lang="en-US" altLang="zh-TW" sz="14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TW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型態</a:t>
                      </a:r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zh-TW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自定義核結構 名稱</a:t>
                      </a:r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nl-NL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kernel</a:t>
                      </a:r>
                      <a:endParaRPr lang="en-US" altLang="zh-TW" sz="14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cv2.MORPH_ERODE	</a:t>
                      </a:r>
                      <a:r>
                        <a:rPr lang="zh-TW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腐蝕	腐蝕</a:t>
                      </a:r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TW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cv2.MORPH_DILATE	</a:t>
                      </a:r>
                      <a:r>
                        <a:rPr lang="zh-TW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膨脹	膨脹</a:t>
                      </a:r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TW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cv2.MORPH_OPEN	</a:t>
                      </a:r>
                      <a:r>
                        <a:rPr lang="zh-TW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開運算	膨脹</a:t>
                      </a:r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TW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腐蝕</a:t>
                      </a:r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cv2.MORPH_CLOSE	</a:t>
                      </a:r>
                      <a:r>
                        <a:rPr lang="zh-TW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閉運算	腐蝕</a:t>
                      </a:r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TW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膨脹</a:t>
                      </a:r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cv2.MORPH_GRADIENT	</a:t>
                      </a:r>
                      <a:r>
                        <a:rPr lang="zh-TW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梯度運算	膨脹</a:t>
                      </a:r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TW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)-</a:t>
                      </a:r>
                      <a:r>
                        <a:rPr lang="zh-TW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腐蝕</a:t>
                      </a:r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cv2.MORPH_TOPHAT	</a:t>
                      </a:r>
                      <a:r>
                        <a:rPr lang="zh-TW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禮帽運算</a:t>
                      </a:r>
                      <a:r>
                        <a:rPr lang="en-US" altLang="zh-TW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TW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開運算</a:t>
                      </a:r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cv2.MORPH_BLACKHAT	</a:t>
                      </a:r>
                    </a:p>
                    <a:p>
                      <a:r>
                        <a:rPr lang="zh-TW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黑帽運算	</a:t>
                      </a:r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close(</a:t>
                      </a:r>
                      <a:r>
                        <a:rPr lang="en-US" altLang="zh-TW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)-</a:t>
                      </a:r>
                      <a:endParaRPr lang="en-US" altLang="zh-TW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385712"/>
                  </a:ext>
                </a:extLst>
              </a:tr>
              <a:tr h="433452">
                <a:tc>
                  <a:txBody>
                    <a:bodyPr/>
                    <a:lstStyle/>
                    <a:p>
                      <a:r>
                        <a:rPr lang="en-US" altLang="zh-TW" dirty="0"/>
                        <a:t>Output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/>
                        <a:t>膨脹後得圖片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066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/>
                        <a:t>Img</a:t>
                      </a:r>
                      <a:r>
                        <a:rPr lang="en-US" altLang="zh-TW" sz="1400" dirty="0"/>
                        <a:t>:</a:t>
                      </a:r>
                      <a:r>
                        <a:rPr lang="zh-TW" altLang="en-US" sz="1400" dirty="0"/>
                        <a:t>圖片</a:t>
                      </a:r>
                      <a:endParaRPr lang="en-US" altLang="zh-TW" sz="1400" dirty="0"/>
                    </a:p>
                    <a:p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op:</a:t>
                      </a:r>
                      <a:r>
                        <a:rPr lang="zh-TW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模式</a:t>
                      </a:r>
                      <a:endParaRPr lang="en-US" altLang="zh-TW" sz="14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nl-NL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Kernel:</a:t>
                      </a:r>
                      <a:r>
                        <a:rPr lang="zh-TW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計算腐蝕的結果位置</a:t>
                      </a:r>
                      <a:endParaRPr lang="en-US" altLang="zh-TW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1685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/>
                        <a:t>根據</a:t>
                      </a:r>
                      <a:r>
                        <a:rPr lang="nl-NL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Kernel</a:t>
                      </a:r>
                      <a:r>
                        <a:rPr lang="zh-TW" altLang="en-US" sz="1400" dirty="0"/>
                        <a:t>的值</a:t>
                      </a:r>
                      <a:r>
                        <a:rPr lang="en-US" altLang="zh-TW" sz="1400" dirty="0"/>
                        <a:t>op</a:t>
                      </a:r>
                      <a:r>
                        <a:rPr lang="zh-TW" altLang="en-US" sz="1400" dirty="0"/>
                        <a:t>的模式動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661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8591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3E7FAD-67ED-66FB-886F-F7B7E24F9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j-lt"/>
              </a:rPr>
              <a:t>Function(API)</a:t>
            </a:r>
            <a:r>
              <a:rPr lang="zh-TW" altLang="en-US" b="1" dirty="0">
                <a:latin typeface="+mj-lt"/>
              </a:rPr>
              <a:t>膨脹</a:t>
            </a:r>
            <a:r>
              <a:rPr lang="en-US" altLang="zh-TW" b="1" dirty="0">
                <a:latin typeface="+mj-lt"/>
              </a:rPr>
              <a:t>(</a:t>
            </a:r>
            <a:r>
              <a:rPr lang="zh-TW" altLang="en-US" b="1" dirty="0">
                <a:latin typeface="+mj-lt"/>
              </a:rPr>
              <a:t>範例</a:t>
            </a:r>
            <a:r>
              <a:rPr lang="en-US" altLang="zh-TW" b="1" dirty="0">
                <a:latin typeface="+mj-lt"/>
              </a:rPr>
              <a:t>)</a:t>
            </a:r>
            <a:endParaRPr lang="zh-TW" altLang="en-US" b="1" dirty="0">
              <a:latin typeface="+mj-lt"/>
            </a:endParaRP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9D609E7-C712-8419-442A-17E92F045B2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72717" y="1953283"/>
            <a:ext cx="3619794" cy="4345482"/>
          </a:xfr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5FF6278-850E-9574-9281-4E09DA732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176" y="1953283"/>
            <a:ext cx="1428715" cy="261167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D062325-2639-A1BD-A5EC-3A9579956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1691" y="2091879"/>
            <a:ext cx="1428716" cy="111214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3D99589-E29D-E087-55F7-B17E07029D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691" y="3429000"/>
            <a:ext cx="1493522" cy="1084538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1C2B758-AFA3-039F-3E96-F482F414B7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6041" y="2027486"/>
            <a:ext cx="1388274" cy="1111388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F2150FEC-EB04-D168-5BA5-B3641D1F4E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6041" y="3289034"/>
            <a:ext cx="1468203" cy="1159108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02BAED09-877D-6B7B-C8BC-E3FA752C84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9523" y="4684436"/>
            <a:ext cx="1697368" cy="121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82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3E7FAD-67ED-66FB-886F-F7B7E24F9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j-lt"/>
              </a:rPr>
              <a:t>Function(API)</a:t>
            </a:r>
            <a:r>
              <a:rPr lang="zh-TW" altLang="en-US" b="1" dirty="0">
                <a:latin typeface="+mj-lt"/>
              </a:rPr>
              <a:t>侵蝕</a:t>
            </a:r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58B1AA24-054E-D32F-6F1E-88C422BCC57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17828800"/>
              </p:ext>
            </p:extLst>
          </p:nvPr>
        </p:nvGraphicFramePr>
        <p:xfrm>
          <a:off x="1097280" y="2131728"/>
          <a:ext cx="7464697" cy="314131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739695">
                  <a:extLst>
                    <a:ext uri="{9D8B030D-6E8A-4147-A177-3AD203B41FA5}">
                      <a16:colId xmlns:a16="http://schemas.microsoft.com/office/drawing/2014/main" val="1315466900"/>
                    </a:ext>
                  </a:extLst>
                </a:gridCol>
                <a:gridCol w="3725002">
                  <a:extLst>
                    <a:ext uri="{9D8B030D-6E8A-4147-A177-3AD203B41FA5}">
                      <a16:colId xmlns:a16="http://schemas.microsoft.com/office/drawing/2014/main" val="3231001823"/>
                    </a:ext>
                  </a:extLst>
                </a:gridCol>
              </a:tblGrid>
              <a:tr h="128087"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模組名稱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侵蝕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082126"/>
                  </a:ext>
                </a:extLst>
              </a:tr>
              <a:tr h="946753">
                <a:tc>
                  <a:txBody>
                    <a:bodyPr/>
                    <a:lstStyle/>
                    <a:p>
                      <a:r>
                        <a:rPr lang="en-US" altLang="zh-TW" dirty="0"/>
                        <a:t>Input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cv2.dilate(gray, </a:t>
                      </a:r>
                      <a:r>
                        <a:rPr lang="en-US" altLang="zh-TW" sz="1400" dirty="0" err="1">
                          <a:solidFill>
                            <a:schemeClr val="tx1"/>
                          </a:solidFill>
                        </a:rPr>
                        <a:t>np.ones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((3,3)), iterations=2) </a:t>
                      </a:r>
                    </a:p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</a:rPr>
                        <a:t>資料型態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3024</a:t>
                      </a:r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4032</a:t>
                      </a:r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pixel</a:t>
                      </a:r>
                    </a:p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</a:rPr>
                        <a:t>格式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:jpg</a:t>
                      </a:r>
                    </a:p>
                    <a:p>
                      <a:endParaRPr lang="en-US" altLang="zh-TW" sz="14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385712"/>
                  </a:ext>
                </a:extLst>
              </a:tr>
              <a:tr h="325684">
                <a:tc>
                  <a:txBody>
                    <a:bodyPr/>
                    <a:lstStyle/>
                    <a:p>
                      <a:r>
                        <a:rPr lang="en-US" altLang="zh-TW" dirty="0"/>
                        <a:t>Output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solidFill>
                            <a:schemeClr val="tx1"/>
                          </a:solidFill>
                        </a:rPr>
                        <a:t>資料型態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3024</a:t>
                      </a:r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4032</a:t>
                      </a:r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pixel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solidFill>
                            <a:schemeClr val="tx1"/>
                          </a:solidFill>
                        </a:rPr>
                        <a:t>格式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:jpg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066300"/>
                  </a:ext>
                </a:extLst>
              </a:tr>
              <a:tr h="452109">
                <a:tc>
                  <a:txBody>
                    <a:bodyPr/>
                    <a:lstStyle/>
                    <a:p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Img: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3024</a:t>
                      </a:r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4032</a:t>
                      </a:r>
                      <a:r>
                        <a:rPr lang="zh-TW" altLang="en-US" sz="1400" dirty="0"/>
                        <a:t>圖片</a:t>
                      </a:r>
                      <a:endParaRPr lang="en-US" altLang="zh-TW" sz="1400" dirty="0"/>
                    </a:p>
                    <a:p>
                      <a:r>
                        <a:rPr lang="en-US" altLang="zh-TW" sz="1400" dirty="0"/>
                        <a:t>Kernel=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zh-TW" sz="1400" dirty="0" err="1">
                          <a:solidFill>
                            <a:schemeClr val="tx1"/>
                          </a:solidFill>
                        </a:rPr>
                        <a:t>np.ones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((3,3))</a:t>
                      </a:r>
                      <a:r>
                        <a:rPr lang="zh-TW" altLang="en-US" sz="1400" dirty="0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zh-TW" altLang="en-US" sz="1400" dirty="0"/>
                        <a:t>根據</a:t>
                      </a:r>
                      <a:r>
                        <a:rPr lang="nl-NL" altLang="zh-TW" sz="1400" b="0" kern="1200" dirty="0">
                          <a:solidFill>
                            <a:schemeClr val="tx1"/>
                          </a:solidFill>
                          <a:effectLst/>
                        </a:rPr>
                        <a:t>Kernel</a:t>
                      </a:r>
                      <a:r>
                        <a:rPr lang="zh-TW" altLang="en-US" sz="1400" b="0" kern="1200" dirty="0">
                          <a:solidFill>
                            <a:schemeClr val="tx1"/>
                          </a:solidFill>
                          <a:effectLst/>
                        </a:rPr>
                        <a:t>值決定捲積大小</a:t>
                      </a:r>
                      <a:endParaRPr lang="en-US" altLang="zh-TW" sz="14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iterations=2</a:t>
                      </a:r>
                      <a:r>
                        <a:rPr lang="zh-TW" altLang="en-US" sz="1400" dirty="0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iterations</a:t>
                      </a:r>
                      <a:r>
                        <a:rPr lang="zh-TW" altLang="en-US" sz="1400" dirty="0">
                          <a:solidFill>
                            <a:schemeClr val="tx1"/>
                          </a:solidFill>
                        </a:rPr>
                        <a:t>決定侵蝕強度</a:t>
                      </a:r>
                      <a:endParaRPr lang="en-US" altLang="zh-TW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168596"/>
                  </a:ext>
                </a:extLst>
              </a:tr>
              <a:tr h="166510">
                <a:tc>
                  <a:txBody>
                    <a:bodyPr/>
                    <a:lstStyle/>
                    <a:p>
                      <a:r>
                        <a:rPr lang="en-US" altLang="zh-TW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="0" kern="1200" dirty="0">
                          <a:solidFill>
                            <a:schemeClr val="tx1"/>
                          </a:solidFill>
                          <a:effectLst/>
                        </a:rPr>
                        <a:t>侵蝕多餘的雜訊</a:t>
                      </a:r>
                      <a:endParaRPr lang="en-US" altLang="zh-TW" sz="1400" b="0" kern="1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661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6574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3E7FAD-67ED-66FB-886F-F7B7E24F9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j-lt"/>
              </a:rPr>
              <a:t>Function(API)</a:t>
            </a:r>
            <a:r>
              <a:rPr lang="zh-TW" altLang="en-US" b="1" dirty="0">
                <a:latin typeface="+mj-lt"/>
              </a:rPr>
              <a:t>侵蝕</a:t>
            </a:r>
            <a:r>
              <a:rPr lang="en-US" altLang="zh-TW" b="1" dirty="0">
                <a:latin typeface="+mj-lt"/>
              </a:rPr>
              <a:t>(</a:t>
            </a:r>
            <a:r>
              <a:rPr lang="zh-TW" altLang="en-US" b="1" dirty="0">
                <a:latin typeface="+mj-lt"/>
              </a:rPr>
              <a:t>說明</a:t>
            </a:r>
            <a:r>
              <a:rPr lang="en-US" altLang="zh-TW" b="1" dirty="0">
                <a:latin typeface="+mj-lt"/>
              </a:rPr>
              <a:t>)</a:t>
            </a:r>
            <a:endParaRPr lang="zh-TW" altLang="en-US" b="1" dirty="0">
              <a:latin typeface="+mj-lt"/>
            </a:endParaRPr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58B1AA24-054E-D32F-6F1E-88C422BCC57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19883805"/>
              </p:ext>
            </p:extLst>
          </p:nvPr>
        </p:nvGraphicFramePr>
        <p:xfrm>
          <a:off x="1018902" y="1954148"/>
          <a:ext cx="7464697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7031">
                  <a:extLst>
                    <a:ext uri="{9D8B030D-6E8A-4147-A177-3AD203B41FA5}">
                      <a16:colId xmlns:a16="http://schemas.microsoft.com/office/drawing/2014/main" val="1315466900"/>
                    </a:ext>
                  </a:extLst>
                </a:gridCol>
                <a:gridCol w="3767666">
                  <a:extLst>
                    <a:ext uri="{9D8B030D-6E8A-4147-A177-3AD203B41FA5}">
                      <a16:colId xmlns:a16="http://schemas.microsoft.com/office/drawing/2014/main" val="3231001823"/>
                    </a:ext>
                  </a:extLst>
                </a:gridCol>
              </a:tblGrid>
              <a:tr h="128087"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模組名稱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altLang="zh-TW" sz="12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cv2.erode(image, kernel, iterations )</a:t>
                      </a:r>
                      <a:endParaRPr lang="zh-TW" altLang="en-US" sz="12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082126"/>
                  </a:ext>
                </a:extLst>
              </a:tr>
              <a:tr h="946753">
                <a:tc>
                  <a:txBody>
                    <a:bodyPr/>
                    <a:lstStyle/>
                    <a:p>
                      <a:r>
                        <a:rPr lang="en-US" altLang="zh-TW" dirty="0"/>
                        <a:t>Input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資料型態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:3024</a:t>
                      </a:r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4032</a:t>
                      </a:r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pixel</a:t>
                      </a:r>
                    </a:p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格式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:jpg</a:t>
                      </a:r>
                      <a:endParaRPr lang="en-US" altLang="zh-TW" sz="1400" b="0" i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zh-TW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型態</a:t>
                      </a:r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int</a:t>
                      </a:r>
                      <a:r>
                        <a:rPr lang="zh-TW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名稱</a:t>
                      </a:r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kernel(</a:t>
                      </a:r>
                      <a:r>
                        <a:rPr lang="zh-TW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自定義核結構 </a:t>
                      </a:r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zh-TW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型態</a:t>
                      </a:r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int </a:t>
                      </a:r>
                      <a:r>
                        <a:rPr lang="zh-TW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名稱</a:t>
                      </a:r>
                      <a:r>
                        <a:rPr lang="nl-NL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iterations </a:t>
                      </a:r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zh-TW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迭代次數</a:t>
                      </a:r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endParaRPr lang="en-US" altLang="zh-TW" sz="1400" b="0" i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385712"/>
                  </a:ext>
                </a:extLst>
              </a:tr>
              <a:tr h="325684">
                <a:tc>
                  <a:txBody>
                    <a:bodyPr/>
                    <a:lstStyle/>
                    <a:p>
                      <a:r>
                        <a:rPr lang="en-US" altLang="zh-TW" dirty="0"/>
                        <a:t>Output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solidFill>
                            <a:schemeClr val="tx1"/>
                          </a:solidFill>
                        </a:rPr>
                        <a:t>侵蝕後的圖片</a:t>
                      </a:r>
                      <a:endParaRPr lang="en-US" altLang="zh-TW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066300"/>
                  </a:ext>
                </a:extLst>
              </a:tr>
              <a:tr h="452109">
                <a:tc>
                  <a:txBody>
                    <a:bodyPr/>
                    <a:lstStyle/>
                    <a:p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>
                          <a:latin typeface="+mn-ea"/>
                          <a:ea typeface="+mn-ea"/>
                        </a:rPr>
                        <a:t>Img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: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要轉換的圖片</a:t>
                      </a:r>
                      <a:endParaRPr lang="en-US" altLang="zh-TW" sz="14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zh-TW" sz="1400" b="0" i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Kernel:np.ones</a:t>
                      </a:r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((3,3), np.uint8)</a:t>
                      </a:r>
                      <a:r>
                        <a:rPr lang="zh-TW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需要先設定好捲積的大小</a:t>
                      </a:r>
                      <a:endParaRPr lang="en-US" altLang="zh-TW" sz="1400" b="0" i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nl-NL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Iterations</a:t>
                      </a:r>
                      <a:r>
                        <a:rPr lang="zh-TW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通常預設為</a:t>
                      </a:r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168596"/>
                  </a:ext>
                </a:extLst>
              </a:tr>
              <a:tr h="325684">
                <a:tc>
                  <a:txBody>
                    <a:bodyPr/>
                    <a:lstStyle/>
                    <a:p>
                      <a:r>
                        <a:rPr lang="en-US" altLang="zh-TW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根據</a:t>
                      </a:r>
                      <a:r>
                        <a:rPr lang="nl-NL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Kernel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的值模式動作去對圖片處理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661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5652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4376F1-1B03-D227-C634-E9A9832F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題目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影像點鈔機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413EED8-9A9A-6B14-1B0A-3E5F85C844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2" t="3245"/>
          <a:stretch/>
        </p:blipFill>
        <p:spPr>
          <a:xfrm>
            <a:off x="6578009" y="2268279"/>
            <a:ext cx="3748144" cy="3428494"/>
          </a:xfrm>
          <a:prstGeom prst="rect">
            <a:avLst/>
          </a:prstGeom>
        </p:spPr>
      </p:pic>
      <p:pic>
        <p:nvPicPr>
          <p:cNvPr id="10" name="圖片 9" descr="一張含有 圖形, 美工圖案, 螢幕擷取畫面, 卡通 的圖片&#10;&#10;自動產生的描述">
            <a:extLst>
              <a:ext uri="{FF2B5EF4-FFF2-40B4-BE49-F238E27FC236}">
                <a16:creationId xmlns:a16="http://schemas.microsoft.com/office/drawing/2014/main" id="{6EE866DD-1062-DDEF-43A6-367AA208E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037" y="2268279"/>
            <a:ext cx="3939363" cy="393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123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3E7FAD-67ED-66FB-886F-F7B7E24F9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j-lt"/>
              </a:rPr>
              <a:t>Function(API)</a:t>
            </a:r>
            <a:r>
              <a:rPr lang="zh-TW" altLang="en-US" b="1" dirty="0">
                <a:latin typeface="+mj-lt"/>
              </a:rPr>
              <a:t>侵蝕</a:t>
            </a:r>
            <a:r>
              <a:rPr lang="en-US" altLang="zh-TW" b="1" dirty="0">
                <a:latin typeface="+mj-lt"/>
              </a:rPr>
              <a:t>(</a:t>
            </a:r>
            <a:r>
              <a:rPr lang="zh-TW" altLang="en-US" b="1" dirty="0">
                <a:latin typeface="+mj-lt"/>
              </a:rPr>
              <a:t>範例</a:t>
            </a:r>
            <a:r>
              <a:rPr lang="en-US" altLang="zh-TW" b="1" dirty="0">
                <a:latin typeface="+mj-lt"/>
              </a:rPr>
              <a:t>)</a:t>
            </a:r>
            <a:endParaRPr lang="zh-TW" altLang="en-US" b="1" dirty="0">
              <a:latin typeface="+mj-lt"/>
            </a:endParaRP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A5960B2-9EE1-479B-E687-36AC491F21B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6963" y="2546371"/>
            <a:ext cx="4677110" cy="2920151"/>
          </a:xfr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E442761-7621-D356-E129-B449230CA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2798725"/>
            <a:ext cx="5316675" cy="226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04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3E7FAD-67ED-66FB-886F-F7B7E24F9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j-lt"/>
              </a:rPr>
              <a:t>Function(API)</a:t>
            </a:r>
            <a:r>
              <a:rPr lang="zh-TW" altLang="en-US" b="1" dirty="0">
                <a:latin typeface="+mj-lt"/>
              </a:rPr>
              <a:t>連通物通</a:t>
            </a:r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58B1AA24-054E-D32F-6F1E-88C422BCC57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151072075"/>
              </p:ext>
            </p:extLst>
          </p:nvPr>
        </p:nvGraphicFramePr>
        <p:xfrm>
          <a:off x="1018902" y="1954148"/>
          <a:ext cx="7464697" cy="31089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739695">
                  <a:extLst>
                    <a:ext uri="{9D8B030D-6E8A-4147-A177-3AD203B41FA5}">
                      <a16:colId xmlns:a16="http://schemas.microsoft.com/office/drawing/2014/main" val="1315466900"/>
                    </a:ext>
                  </a:extLst>
                </a:gridCol>
                <a:gridCol w="3725002">
                  <a:extLst>
                    <a:ext uri="{9D8B030D-6E8A-4147-A177-3AD203B41FA5}">
                      <a16:colId xmlns:a16="http://schemas.microsoft.com/office/drawing/2014/main" val="3231001823"/>
                    </a:ext>
                  </a:extLst>
                </a:gridCol>
              </a:tblGrid>
              <a:tr h="128087"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模組名稱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="1" kern="1200" dirty="0">
                          <a:solidFill>
                            <a:schemeClr val="lt1"/>
                          </a:solidFill>
                        </a:rPr>
                        <a:t>連通物通</a:t>
                      </a:r>
                      <a:endParaRPr lang="zh-TW" altLang="en-US" sz="14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082126"/>
                  </a:ext>
                </a:extLst>
              </a:tr>
              <a:tr h="968725">
                <a:tc>
                  <a:txBody>
                    <a:bodyPr/>
                    <a:lstStyle/>
                    <a:p>
                      <a:r>
                        <a:rPr lang="en-US" altLang="zh-TW"/>
                        <a:t>Input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>
                          <a:solidFill>
                            <a:schemeClr val="tx1"/>
                          </a:solidFill>
                        </a:rPr>
                        <a:t>num_labels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, labels, stats, centroids = cv2.connectedComponentsWithStats(gray, connectivity=8)</a:t>
                      </a:r>
                    </a:p>
                    <a:p>
                      <a:endParaRPr lang="en-US" altLang="zh-TW" sz="12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zh-TW" altLang="en-US" sz="1200" dirty="0">
                          <a:solidFill>
                            <a:schemeClr val="tx1"/>
                          </a:solidFill>
                        </a:rPr>
                        <a:t>資料型態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:int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385712"/>
                  </a:ext>
                </a:extLst>
              </a:tr>
              <a:tr h="325684">
                <a:tc>
                  <a:txBody>
                    <a:bodyPr/>
                    <a:lstStyle/>
                    <a:p>
                      <a:r>
                        <a:rPr lang="en-US" altLang="zh-TW" dirty="0"/>
                        <a:t>Output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solidFill>
                            <a:schemeClr val="tx1"/>
                          </a:solidFill>
                        </a:rPr>
                        <a:t>分辨不同的幣值，加總的金額</a:t>
                      </a:r>
                      <a:endParaRPr lang="en-US" altLang="zh-TW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066300"/>
                  </a:ext>
                </a:extLst>
              </a:tr>
              <a:tr h="452109">
                <a:tc>
                  <a:txBody>
                    <a:bodyPr/>
                    <a:lstStyle/>
                    <a:p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for it in stats:</a:t>
                      </a:r>
                    </a:p>
                    <a:p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zh-TW" sz="1200" dirty="0" err="1">
                          <a:solidFill>
                            <a:schemeClr val="tx1"/>
                          </a:solidFill>
                        </a:rPr>
                        <a:t>itX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 = it[0]+it[2] #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</a:rPr>
                        <a:t>寬度</a:t>
                      </a:r>
                    </a:p>
                    <a:p>
                      <a:r>
                        <a:rPr lang="zh-TW" altLang="en-US" sz="120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zh-TW" sz="1200" dirty="0" err="1">
                          <a:solidFill>
                            <a:schemeClr val="tx1"/>
                          </a:solidFill>
                        </a:rPr>
                        <a:t>itY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 = it[1]+it[3] #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</a:rPr>
                        <a:t>高度</a:t>
                      </a:r>
                    </a:p>
                    <a:p>
                      <a:r>
                        <a:rPr lang="zh-TW" altLang="en-US" sz="120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zh-TW" sz="1200" dirty="0" err="1">
                          <a:solidFill>
                            <a:schemeClr val="tx1"/>
                          </a:solidFill>
                        </a:rPr>
                        <a:t>itArea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 = it[2]*it[3] #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</a:rPr>
                        <a:t>面積，忽略掉區塊內雜訊</a:t>
                      </a:r>
                      <a:endParaRPr lang="en-US" altLang="zh-TW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altLang="zh-TW" sz="1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168596"/>
                  </a:ext>
                </a:extLst>
              </a:tr>
              <a:tr h="325684">
                <a:tc>
                  <a:txBody>
                    <a:bodyPr/>
                    <a:lstStyle/>
                    <a:p>
                      <a:r>
                        <a:rPr lang="en-US" altLang="zh-TW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 dirty="0"/>
                        <a:t>算出面積、用顏色去分辨，不同的幣值面額，去加總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661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328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3E7FAD-67ED-66FB-886F-F7B7E24F9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j-lt"/>
              </a:rPr>
              <a:t>Function(API)</a:t>
            </a:r>
            <a:r>
              <a:rPr lang="zh-TW" altLang="en-US" b="1" dirty="0">
                <a:latin typeface="+mj-lt"/>
              </a:rPr>
              <a:t>連通物件</a:t>
            </a:r>
            <a:r>
              <a:rPr lang="en-US" altLang="zh-TW" b="1" dirty="0">
                <a:latin typeface="+mj-lt"/>
              </a:rPr>
              <a:t>(</a:t>
            </a:r>
            <a:r>
              <a:rPr lang="zh-TW" altLang="en-US" b="1" dirty="0">
                <a:latin typeface="+mj-lt"/>
              </a:rPr>
              <a:t>說明</a:t>
            </a:r>
            <a:r>
              <a:rPr lang="en-US" altLang="zh-TW" b="1" dirty="0">
                <a:latin typeface="+mj-lt"/>
              </a:rPr>
              <a:t>)</a:t>
            </a:r>
            <a:endParaRPr lang="zh-TW" altLang="en-US" b="1" dirty="0">
              <a:latin typeface="+mj-lt"/>
            </a:endParaRPr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58B1AA24-054E-D32F-6F1E-88C422BCC57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879407093"/>
              </p:ext>
            </p:extLst>
          </p:nvPr>
        </p:nvGraphicFramePr>
        <p:xfrm>
          <a:off x="1018902" y="1954148"/>
          <a:ext cx="7464697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9695">
                  <a:extLst>
                    <a:ext uri="{9D8B030D-6E8A-4147-A177-3AD203B41FA5}">
                      <a16:colId xmlns:a16="http://schemas.microsoft.com/office/drawing/2014/main" val="1315466900"/>
                    </a:ext>
                  </a:extLst>
                </a:gridCol>
                <a:gridCol w="3725002">
                  <a:extLst>
                    <a:ext uri="{9D8B030D-6E8A-4147-A177-3AD203B41FA5}">
                      <a16:colId xmlns:a16="http://schemas.microsoft.com/office/drawing/2014/main" val="3231001823"/>
                    </a:ext>
                  </a:extLst>
                </a:gridCol>
              </a:tblGrid>
              <a:tr h="166992"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模組名稱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altLang="zh-TW" sz="12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num_labels, labels, stats, centroids = cv2.connectedComponentsWithStats(img, connectivity, ltype)</a:t>
                      </a:r>
                      <a:endParaRPr lang="zh-TW" altLang="en-US" sz="12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082126"/>
                  </a:ext>
                </a:extLst>
              </a:tr>
              <a:tr h="946753">
                <a:tc>
                  <a:txBody>
                    <a:bodyPr/>
                    <a:lstStyle/>
                    <a:p>
                      <a:r>
                        <a:rPr lang="en-US" altLang="zh-TW" dirty="0"/>
                        <a:t>Input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型態</a:t>
                      </a:r>
                      <a:r>
                        <a:rPr lang="en-US" altLang="zh-TW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zh-TW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名稱</a:t>
                      </a:r>
                      <a:r>
                        <a:rPr lang="nl-NL" altLang="zh-TW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connectivity</a:t>
                      </a:r>
                      <a:r>
                        <a:rPr lang="en-US" altLang="zh-TW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TW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連通性</a:t>
                      </a:r>
                      <a:r>
                        <a:rPr lang="en-US" altLang="zh-TW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zh-TW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名稱</a:t>
                      </a:r>
                      <a:r>
                        <a:rPr lang="en-US" altLang="zh-TW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nl-NL" altLang="zh-TW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ltype</a:t>
                      </a:r>
                      <a:r>
                        <a:rPr lang="zh-TW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輸出圖像標記的類型</a:t>
                      </a:r>
                      <a:endParaRPr lang="en-US" altLang="zh-TW" sz="1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TW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型態</a:t>
                      </a:r>
                      <a:r>
                        <a:rPr lang="en-US" altLang="zh-TW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:int</a:t>
                      </a:r>
                      <a:r>
                        <a:rPr lang="zh-TW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名稱</a:t>
                      </a:r>
                      <a:r>
                        <a:rPr lang="en-US" altLang="zh-TW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nl-NL" altLang="zh-TW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num_labels</a:t>
                      </a:r>
                      <a:r>
                        <a:rPr lang="zh-TW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所有連通域的數目</a:t>
                      </a:r>
                      <a:endParaRPr lang="nl-NL" altLang="zh-TW" sz="1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TW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名稱</a:t>
                      </a:r>
                      <a:r>
                        <a:rPr lang="en-US" altLang="zh-TW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:labels</a:t>
                      </a:r>
                      <a:r>
                        <a:rPr lang="zh-TW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：圖像上每一像素的標記</a:t>
                      </a:r>
                      <a:endParaRPr lang="en-US" altLang="zh-TW" sz="1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TW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名稱</a:t>
                      </a:r>
                      <a:r>
                        <a:rPr lang="en-US" altLang="zh-TW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:stats</a:t>
                      </a:r>
                      <a:r>
                        <a:rPr lang="zh-TW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：每一個標記的統計信息</a:t>
                      </a:r>
                      <a:endParaRPr lang="en-US" altLang="zh-TW" sz="1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TW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名稱</a:t>
                      </a:r>
                      <a:r>
                        <a:rPr lang="en-US" altLang="zh-TW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:centroids</a:t>
                      </a:r>
                      <a:r>
                        <a:rPr lang="zh-TW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：連通域的中心點</a:t>
                      </a:r>
                      <a:endParaRPr lang="en-US" altLang="zh-TW" sz="1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385712"/>
                  </a:ext>
                </a:extLst>
              </a:tr>
              <a:tr h="325684">
                <a:tc>
                  <a:txBody>
                    <a:bodyPr/>
                    <a:lstStyle/>
                    <a:p>
                      <a:r>
                        <a:rPr lang="en-US" altLang="zh-TW" dirty="0"/>
                        <a:t>Output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solidFill>
                            <a:schemeClr val="tx1"/>
                          </a:solidFill>
                        </a:rPr>
                        <a:t>抓出計算出的資料</a:t>
                      </a:r>
                      <a:endParaRPr lang="en-US" altLang="zh-TW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066300"/>
                  </a:ext>
                </a:extLst>
              </a:tr>
              <a:tr h="452109">
                <a:tc>
                  <a:txBody>
                    <a:bodyPr/>
                    <a:lstStyle/>
                    <a:p>
                      <a:r>
                        <a:rPr lang="en-US" altLang="zh-TW" dirty="0"/>
                        <a:t>Parameters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/>
                        <a:t>Img</a:t>
                      </a:r>
                      <a:r>
                        <a:rPr lang="en-US" altLang="zh-TW" sz="1200" dirty="0"/>
                        <a:t>:</a:t>
                      </a:r>
                      <a:r>
                        <a:rPr lang="zh-TW" altLang="en-US" sz="1200" dirty="0"/>
                        <a:t>要轉換的圖片</a:t>
                      </a:r>
                      <a:endParaRPr lang="en-US" altLang="zh-TW" sz="1200" dirty="0"/>
                    </a:p>
                    <a:p>
                      <a:r>
                        <a:rPr lang="nl-NL" altLang="zh-TW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Connectivity</a:t>
                      </a:r>
                      <a:r>
                        <a:rPr lang="en-US" altLang="zh-TW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zh-TW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可選</a:t>
                      </a:r>
                      <a:r>
                        <a:rPr lang="en-US" altLang="zh-TW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zh-TW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或</a:t>
                      </a:r>
                      <a:r>
                        <a:rPr lang="en-US" altLang="zh-TW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r>
                        <a:rPr lang="zh-TW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連通</a:t>
                      </a:r>
                      <a:endParaRPr lang="en-US" altLang="zh-TW" sz="1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nl-NL" altLang="zh-TW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Itype</a:t>
                      </a:r>
                      <a:r>
                        <a:rPr lang="en-US" altLang="zh-TW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zh-TW" altLang="pl-PL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目前支</a:t>
                      </a:r>
                      <a:r>
                        <a:rPr lang="zh-TW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援</a:t>
                      </a:r>
                      <a:r>
                        <a:rPr lang="pl-PL" altLang="zh-TW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CV_32S </a:t>
                      </a:r>
                      <a:r>
                        <a:rPr lang="zh-TW" altLang="pl-PL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和</a:t>
                      </a:r>
                      <a:r>
                        <a:rPr lang="pl-PL" altLang="zh-TW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CV_16U</a:t>
                      </a:r>
                      <a:r>
                        <a:rPr lang="zh-TW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返回值</a:t>
                      </a:r>
                      <a:endParaRPr lang="en-US" altLang="zh-TW" sz="1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TW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Num_labels</a:t>
                      </a:r>
                      <a:r>
                        <a:rPr lang="en-US" altLang="zh-TW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zh-TW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需要設定物件的</a:t>
                      </a:r>
                      <a:r>
                        <a:rPr lang="en-US" altLang="zh-TW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x,y,w,h</a:t>
                      </a:r>
                      <a:endParaRPr lang="en-US" altLang="zh-TW" sz="1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168596"/>
                  </a:ext>
                </a:extLst>
              </a:tr>
              <a:tr h="325684">
                <a:tc>
                  <a:txBody>
                    <a:bodyPr/>
                    <a:lstStyle/>
                    <a:p>
                      <a:r>
                        <a:rPr lang="en-US" altLang="zh-TW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 dirty="0"/>
                        <a:t>函數的作用是對一幅圖像進行連通域提取，並返回找到的連通域的信息：</a:t>
                      </a:r>
                      <a:r>
                        <a:rPr lang="en-US" altLang="zh-TW" sz="1200" dirty="0" err="1"/>
                        <a:t>retval</a:t>
                      </a:r>
                      <a:r>
                        <a:rPr lang="zh-TW" altLang="en-US" sz="1200" dirty="0"/>
                        <a:t>、</a:t>
                      </a:r>
                      <a:r>
                        <a:rPr lang="en-US" altLang="zh-TW" sz="1200" dirty="0"/>
                        <a:t>labels</a:t>
                      </a:r>
                      <a:r>
                        <a:rPr lang="zh-TW" altLang="en-US" sz="1200" dirty="0"/>
                        <a:t>、</a:t>
                      </a:r>
                      <a:r>
                        <a:rPr lang="en-US" altLang="zh-TW" sz="1200" dirty="0"/>
                        <a:t>stats</a:t>
                      </a:r>
                      <a:r>
                        <a:rPr lang="zh-TW" altLang="en-US" sz="1200" dirty="0"/>
                        <a:t>、</a:t>
                      </a:r>
                      <a:r>
                        <a:rPr lang="en-US" altLang="zh-TW" sz="1200" dirty="0"/>
                        <a:t>centroids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661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1851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3E7FAD-67ED-66FB-886F-F7B7E24F9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j-lt"/>
              </a:rPr>
              <a:t>Function(API)</a:t>
            </a:r>
            <a:r>
              <a:rPr lang="zh-TW" altLang="en-US" b="1" dirty="0">
                <a:latin typeface="+mj-lt"/>
              </a:rPr>
              <a:t>連通物件</a:t>
            </a:r>
            <a:r>
              <a:rPr lang="en-US" altLang="zh-TW" b="1" dirty="0">
                <a:latin typeface="+mj-lt"/>
              </a:rPr>
              <a:t>(</a:t>
            </a:r>
            <a:r>
              <a:rPr lang="zh-TW" altLang="en-US" b="1" dirty="0">
                <a:latin typeface="+mj-lt"/>
              </a:rPr>
              <a:t>範例</a:t>
            </a:r>
            <a:r>
              <a:rPr lang="en-US" altLang="zh-TW" b="1" dirty="0">
                <a:latin typeface="+mj-lt"/>
              </a:rPr>
              <a:t>)</a:t>
            </a:r>
            <a:endParaRPr lang="zh-TW" altLang="en-US" b="1" dirty="0">
              <a:latin typeface="+mj-lt"/>
            </a:endParaRPr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40B92570-F9C0-F05C-90B5-A835FBFDA7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17028"/>
          <a:stretch/>
        </p:blipFill>
        <p:spPr>
          <a:xfrm>
            <a:off x="1097279" y="2253164"/>
            <a:ext cx="5042865" cy="3563436"/>
          </a:xfr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86188A3-9A3E-4807-6E67-A6D06EDFF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627" y="2515264"/>
            <a:ext cx="4647053" cy="304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540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3E7FAD-67ED-66FB-886F-F7B7E24F9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+mj-lt"/>
              </a:rPr>
              <a:t>成果展示</a:t>
            </a:r>
            <a:r>
              <a:rPr lang="en-US" altLang="zh-TW" b="1" dirty="0">
                <a:latin typeface="+mj-lt"/>
              </a:rPr>
              <a:t>(</a:t>
            </a:r>
            <a:r>
              <a:rPr lang="zh-TW" altLang="en-US" b="1" dirty="0">
                <a:latin typeface="+mj-lt"/>
              </a:rPr>
              <a:t>自己</a:t>
            </a:r>
            <a:r>
              <a:rPr lang="en-US" altLang="zh-TW" b="1" dirty="0">
                <a:latin typeface="+mj-lt"/>
              </a:rPr>
              <a:t>)</a:t>
            </a:r>
            <a:endParaRPr lang="zh-TW" altLang="en-US" b="1" dirty="0">
              <a:latin typeface="+mj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15966B0-9106-43A2-3F8A-06BC799D3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175" y="1981768"/>
            <a:ext cx="6348496" cy="439592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1E0CC7B-A334-C24F-277D-138A2C375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4946" y="5612296"/>
            <a:ext cx="1800476" cy="55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2551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3E7FAD-67ED-66FB-886F-F7B7E24F9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zh-TW" altLang="en-US" b="1" dirty="0"/>
              <a:t>成果展示</a:t>
            </a:r>
            <a:r>
              <a:rPr lang="en-US" altLang="zh-TW" b="1" dirty="0"/>
              <a:t>(</a:t>
            </a:r>
            <a:r>
              <a:rPr lang="zh-TW" altLang="en-US" b="1" dirty="0"/>
              <a:t>失敗</a:t>
            </a:r>
            <a:r>
              <a:rPr lang="en-US" altLang="zh-TW" b="1" dirty="0"/>
              <a:t>)</a:t>
            </a:r>
            <a:endParaRPr lang="zh-TW" altLang="en-US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DB253CD-CC1D-AF49-9575-F2DE5FC22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963" y="1980611"/>
            <a:ext cx="6251926" cy="4266939"/>
          </a:xfrm>
          <a:prstGeom prst="rect">
            <a:avLst/>
          </a:prstGeom>
          <a:noFill/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AB79C3-2FE0-3B0D-D27C-38059E01B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9538" y="5559288"/>
            <a:ext cx="1505027" cy="41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632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BAC5A0-8E03-76F1-6A1D-5117D6E2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EB1CBE-F8FD-904E-586E-FD81186F9A4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TW" dirty="0"/>
              <a:t>https://github.com/LIU-YI-ZHI/python_work/blob/main/final_HW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40211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8BD4A8-2CC1-DA3D-A43E-3100386D5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zh-TW" altLang="en-US" b="1" dirty="0"/>
              <a:t>應用場景</a:t>
            </a:r>
          </a:p>
        </p:txBody>
      </p:sp>
      <p:pic>
        <p:nvPicPr>
          <p:cNvPr id="6" name="Picture 6" descr="超狂存錢筒！他「1年10個月存22萬」打趴小豬公網激動敲碗：哪裡買得到？">
            <a:extLst>
              <a:ext uri="{FF2B5EF4-FFF2-40B4-BE49-F238E27FC236}">
                <a16:creationId xmlns:a16="http://schemas.microsoft.com/office/drawing/2014/main" id="{D0E442B0-959C-1673-A415-0064E1185C1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6" b="23192"/>
          <a:stretch/>
        </p:blipFill>
        <p:spPr bwMode="auto">
          <a:xfrm>
            <a:off x="1097280" y="2120900"/>
            <a:ext cx="4639736" cy="3748193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026" name="Picture 2" descr="新台幣,現金,紙鈔,錢,Cash, banknote, NTD, money-照片素材（圖片） [39594687] - PIXTA圖庫">
            <a:extLst>
              <a:ext uri="{FF2B5EF4-FFF2-40B4-BE49-F238E27FC236}">
                <a16:creationId xmlns:a16="http://schemas.microsoft.com/office/drawing/2014/main" id="{3DC0BDBF-BC9B-E170-CE93-BF224FADA4F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441" y="2120900"/>
            <a:ext cx="5173110" cy="365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521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FA8E4B-9B94-3458-C74A-AA535F618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規格列表</a:t>
            </a:r>
            <a:r>
              <a:rPr lang="en-US" altLang="zh-TW" b="1" dirty="0"/>
              <a:t>(</a:t>
            </a:r>
            <a:r>
              <a:rPr lang="zh-TW" altLang="en-US" b="1" dirty="0"/>
              <a:t>舊版</a:t>
            </a:r>
            <a:r>
              <a:rPr lang="en-US" altLang="zh-TW" b="1" dirty="0"/>
              <a:t>)</a:t>
            </a:r>
            <a:endParaRPr lang="zh-TW" altLang="en-US" b="1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164A3E8-18DC-6247-B815-89B71477B306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1096963" y="2120900"/>
            <a:ext cx="4640262" cy="37480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sz="1400" b="1" dirty="0">
                <a:latin typeface="Nunito" pitchFamily="2" charset="0"/>
              </a:rPr>
              <a:t>重疊可能無法精準判斷</a:t>
            </a:r>
            <a:endParaRPr lang="en-US" altLang="zh-TW" sz="1400" b="1" dirty="0">
              <a:latin typeface="Nunito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sz="1400" b="1" dirty="0">
              <a:latin typeface="Nunito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400" b="1" dirty="0">
                <a:latin typeface="Nunito" pitchFamily="2" charset="0"/>
              </a:rPr>
              <a:t>多凹型可能也不法判斷</a:t>
            </a:r>
            <a:endParaRPr lang="en-US" altLang="zh-TW" sz="1400" b="1" dirty="0">
              <a:latin typeface="Nunito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sz="1400" b="1" dirty="0">
              <a:latin typeface="Nunito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400" b="1" dirty="0">
                <a:latin typeface="Nunito" pitchFamily="2" charset="0"/>
              </a:rPr>
              <a:t>不能是動態的</a:t>
            </a:r>
            <a:endParaRPr lang="en-US" altLang="zh-TW" sz="1400" b="1" dirty="0">
              <a:latin typeface="Nunito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sz="1400" b="1" dirty="0">
              <a:latin typeface="Nunito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sz="1400" b="1" dirty="0">
              <a:latin typeface="Nunito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sz="1400" b="1" dirty="0">
              <a:latin typeface="Nunito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sz="1400" b="1" dirty="0">
              <a:latin typeface="Nunito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sz="1400" b="1" dirty="0">
              <a:latin typeface="Nunito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sz="1400" b="1" dirty="0">
              <a:latin typeface="Nunito" pitchFamily="2" charset="0"/>
            </a:endParaRPr>
          </a:p>
          <a:p>
            <a:pPr lvl="1"/>
            <a:endParaRPr lang="en-US" altLang="zh-TW" sz="1400" b="1" dirty="0">
              <a:latin typeface="Nunito" pitchFamily="2" charset="0"/>
            </a:endParaRPr>
          </a:p>
          <a:p>
            <a:pPr lvl="1"/>
            <a:endParaRPr lang="en-US" altLang="zh-TW" sz="1400" b="1" dirty="0">
              <a:latin typeface="Nunito" pitchFamily="2" charset="0"/>
            </a:endParaRPr>
          </a:p>
          <a:p>
            <a:pPr lvl="1"/>
            <a:endParaRPr lang="en-US" altLang="zh-TW" sz="1400" b="1" dirty="0"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456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FA8E4B-9B94-3458-C74A-AA535F618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規格列表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26ABAE-4C2B-5DAA-6AC2-91A04FEBE8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8980998" cy="3748193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>
                <a:latin typeface="+mn-ea"/>
                <a:ea typeface="+mn-ea"/>
              </a:rPr>
              <a:t>需求</a:t>
            </a:r>
            <a:r>
              <a:rPr lang="en-US" altLang="zh-TW" dirty="0">
                <a:latin typeface="+mn-ea"/>
                <a:ea typeface="+mn-ea"/>
              </a:rPr>
              <a:t>: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zh-TW" altLang="en-US" dirty="0">
                <a:latin typeface="+mn-ea"/>
                <a:ea typeface="+mn-ea"/>
              </a:rPr>
              <a:t>限制</a:t>
            </a:r>
            <a:r>
              <a:rPr lang="en-US" altLang="zh-TW" dirty="0">
                <a:latin typeface="+mn-ea"/>
                <a:ea typeface="+mn-ea"/>
              </a:rPr>
              <a:t>:</a:t>
            </a:r>
            <a:r>
              <a:rPr lang="zh-TW" altLang="en-US" dirty="0">
                <a:latin typeface="+mn-ea"/>
                <a:ea typeface="+mn-ea"/>
              </a:rPr>
              <a:t> </a:t>
            </a:r>
            <a:endParaRPr lang="en-US" altLang="zh-TW" dirty="0">
              <a:latin typeface="+mn-ea"/>
              <a:ea typeface="+mn-ea"/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+mn-ea"/>
                <a:ea typeface="+mn-ea"/>
              </a:rPr>
              <a:t>重疊可能無法精準判斷</a:t>
            </a:r>
            <a:endParaRPr lang="en-US" altLang="zh-TW" sz="1200" dirty="0">
              <a:latin typeface="+mn-ea"/>
              <a:ea typeface="+mn-ea"/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+mn-ea"/>
                <a:ea typeface="+mn-ea"/>
              </a:rPr>
              <a:t>多凹型可能也不法判斷</a:t>
            </a:r>
            <a:endParaRPr lang="en-US" altLang="zh-TW" sz="1200" dirty="0">
              <a:latin typeface="+mn-ea"/>
              <a:ea typeface="+mn-ea"/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zh-TW" altLang="en-US" sz="1200" dirty="0">
                <a:latin typeface="+mn-ea"/>
                <a:ea typeface="+mn-ea"/>
              </a:rPr>
              <a:t>不能是動態的</a:t>
            </a:r>
            <a:endParaRPr lang="en-US" altLang="zh-TW" sz="1200" dirty="0">
              <a:latin typeface="+mn-ea"/>
              <a:ea typeface="+mn-ea"/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zh-TW" altLang="en-US" b="1" dirty="0">
                <a:latin typeface="+mn-ea"/>
                <a:ea typeface="+mn-ea"/>
              </a:rPr>
              <a:t>背景要黑色</a:t>
            </a:r>
            <a:endParaRPr lang="en-US" altLang="zh-TW" b="1" dirty="0">
              <a:latin typeface="+mn-ea"/>
              <a:ea typeface="+mn-ea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TW" altLang="en-US" dirty="0">
                <a:latin typeface="+mn-ea"/>
                <a:ea typeface="+mn-ea"/>
              </a:rPr>
              <a:t>功能</a:t>
            </a:r>
            <a:r>
              <a:rPr lang="en-US" altLang="zh-TW" dirty="0">
                <a:latin typeface="+mn-ea"/>
                <a:ea typeface="+mn-ea"/>
              </a:rPr>
              <a:t>: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zh-TW" altLang="en-US" dirty="0">
                <a:latin typeface="+mn-ea"/>
                <a:ea typeface="+mn-ea"/>
              </a:rPr>
              <a:t> 圖片裡面有多少錢</a:t>
            </a:r>
            <a:endParaRPr lang="en-US" altLang="zh-TW" dirty="0">
              <a:latin typeface="+mn-ea"/>
              <a:ea typeface="+mn-ea"/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zh-TW" altLang="en-US" dirty="0">
                <a:latin typeface="+mn-ea"/>
                <a:ea typeface="+mn-ea"/>
              </a:rPr>
              <a:t> 分別是有甚麼幣值</a:t>
            </a:r>
            <a:endParaRPr lang="en-US" altLang="zh-TW" dirty="0">
              <a:latin typeface="+mn-ea"/>
              <a:ea typeface="+mn-ea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TW" altLang="en-US" dirty="0">
                <a:latin typeface="+mn-ea"/>
                <a:ea typeface="+mn-ea"/>
              </a:rPr>
              <a:t>規格</a:t>
            </a:r>
            <a:r>
              <a:rPr lang="en-US" altLang="zh-TW" dirty="0">
                <a:latin typeface="+mn-ea"/>
                <a:ea typeface="+mn-ea"/>
              </a:rPr>
              <a:t>: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zh-TW" dirty="0">
                <a:latin typeface="+mn-ea"/>
                <a:ea typeface="+mn-ea"/>
              </a:rPr>
              <a:t>3024</a:t>
            </a:r>
            <a:r>
              <a:rPr lang="zh-TW" altLang="en-US" dirty="0">
                <a:latin typeface="+mn-ea"/>
                <a:ea typeface="+mn-ea"/>
              </a:rPr>
              <a:t>*</a:t>
            </a:r>
            <a:r>
              <a:rPr lang="en-US" altLang="zh-TW" dirty="0">
                <a:latin typeface="+mn-ea"/>
                <a:ea typeface="+mn-ea"/>
              </a:rPr>
              <a:t> 4032(</a:t>
            </a:r>
            <a:r>
              <a:rPr lang="zh-TW" altLang="en-US" dirty="0">
                <a:latin typeface="+mn-ea"/>
                <a:ea typeface="+mn-ea"/>
              </a:rPr>
              <a:t>手機拍出來的</a:t>
            </a:r>
            <a:r>
              <a:rPr lang="en-US" altLang="zh-TW" dirty="0">
                <a:latin typeface="+mn-ea"/>
                <a:ea typeface="+mn-ea"/>
              </a:rPr>
              <a:t>)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zh-TW" altLang="en-US" dirty="0">
                <a:latin typeface="+mn-ea"/>
                <a:ea typeface="+mn-ea"/>
              </a:rPr>
              <a:t>介面</a:t>
            </a:r>
            <a:r>
              <a:rPr lang="en-US" altLang="zh-TW" dirty="0">
                <a:latin typeface="+mn-ea"/>
                <a:ea typeface="+mn-ea"/>
              </a:rPr>
              <a:t>: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zh-TW" altLang="en-US" dirty="0">
                <a:latin typeface="+mn-ea"/>
                <a:ea typeface="+mn-ea"/>
              </a:rPr>
              <a:t>圖片裡面的數據</a:t>
            </a:r>
            <a:endParaRPr lang="en-US" altLang="zh-TW" dirty="0">
              <a:latin typeface="+mn-ea"/>
              <a:ea typeface="+mn-ea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TW" altLang="en-US" dirty="0">
                <a:latin typeface="+mn-ea"/>
                <a:ea typeface="+mn-ea"/>
              </a:rPr>
              <a:t>效能</a:t>
            </a:r>
            <a:endParaRPr lang="en-US" altLang="zh-TW" dirty="0">
              <a:latin typeface="+mn-ea"/>
              <a:ea typeface="+mn-ea"/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zh-TW" dirty="0">
                <a:latin typeface="+mn-ea"/>
                <a:ea typeface="+mn-ea"/>
              </a:rPr>
              <a:t>5</a:t>
            </a:r>
            <a:r>
              <a:rPr lang="zh-TW" altLang="en-US" dirty="0">
                <a:latin typeface="+mn-ea"/>
                <a:ea typeface="+mn-ea"/>
              </a:rPr>
              <a:t>秒內辨識出來</a:t>
            </a:r>
            <a:endParaRPr lang="en-US" altLang="zh-TW" dirty="0">
              <a:latin typeface="+mn-ea"/>
              <a:ea typeface="+mn-ea"/>
            </a:endParaRPr>
          </a:p>
          <a:p>
            <a:pPr marL="384048" lvl="2" indent="0">
              <a:buNone/>
            </a:pPr>
            <a:endParaRPr lang="en-US" altLang="zh-TW" dirty="0"/>
          </a:p>
          <a:p>
            <a:pPr marL="384048" lvl="2" indent="0">
              <a:buNone/>
            </a:pPr>
            <a:endParaRPr lang="en-US" altLang="zh-TW" dirty="0"/>
          </a:p>
          <a:p>
            <a:pPr marL="384048" lvl="2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83226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FBF201-1E14-9EF4-6605-595682C78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系統分析</a:t>
            </a:r>
            <a:r>
              <a:rPr lang="en-US" altLang="zh-TW" b="1" dirty="0"/>
              <a:t>(</a:t>
            </a:r>
            <a:r>
              <a:rPr lang="zh-TW" altLang="en-US" b="1" dirty="0"/>
              <a:t>舊版</a:t>
            </a:r>
            <a:r>
              <a:rPr lang="en-US" altLang="zh-TW" b="1" dirty="0"/>
              <a:t>)</a:t>
            </a:r>
            <a:endParaRPr lang="zh-TW" altLang="en-US" b="1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B4EEB25A-1638-C27C-56F6-CC5A8BA503EA}"/>
              </a:ext>
            </a:extLst>
          </p:cNvPr>
          <p:cNvGrpSpPr/>
          <p:nvPr/>
        </p:nvGrpSpPr>
        <p:grpSpPr>
          <a:xfrm>
            <a:off x="2182593" y="2354983"/>
            <a:ext cx="7540962" cy="2827346"/>
            <a:chOff x="1828800" y="2345948"/>
            <a:chExt cx="7955698" cy="2827346"/>
          </a:xfrm>
          <a:solidFill>
            <a:srgbClr val="92D050"/>
          </a:solidFill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CCC79764-DA2A-6983-54B4-2AAF697BE64F}"/>
                </a:ext>
              </a:extLst>
            </p:cNvPr>
            <p:cNvSpPr/>
            <p:nvPr/>
          </p:nvSpPr>
          <p:spPr>
            <a:xfrm>
              <a:off x="4560158" y="2345948"/>
              <a:ext cx="1057563" cy="517546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主程式</a:t>
              </a:r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B000012C-D463-1649-BCFC-5BEC6FCDAF04}"/>
                </a:ext>
              </a:extLst>
            </p:cNvPr>
            <p:cNvSpPr/>
            <p:nvPr/>
          </p:nvSpPr>
          <p:spPr>
            <a:xfrm>
              <a:off x="6682232" y="3554122"/>
              <a:ext cx="1251538" cy="4964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特徵計算</a:t>
              </a:r>
            </a:p>
          </p:txBody>
        </p:sp>
        <p:cxnSp>
          <p:nvCxnSpPr>
            <p:cNvPr id="15" name="接點: 肘形 14">
              <a:extLst>
                <a:ext uri="{FF2B5EF4-FFF2-40B4-BE49-F238E27FC236}">
                  <a16:creationId xmlns:a16="http://schemas.microsoft.com/office/drawing/2014/main" id="{2432A83A-CEA4-9367-58DA-9C0CAA2B4B58}"/>
                </a:ext>
              </a:extLst>
            </p:cNvPr>
            <p:cNvCxnSpPr>
              <a:cxnSpLocks/>
              <a:stCxn id="11" idx="2"/>
              <a:endCxn id="13" idx="0"/>
            </p:cNvCxnSpPr>
            <p:nvPr/>
          </p:nvCxnSpPr>
          <p:spPr>
            <a:xfrm rot="16200000" flipH="1">
              <a:off x="5853156" y="2099277"/>
              <a:ext cx="690628" cy="2219061"/>
            </a:xfrm>
            <a:prstGeom prst="bentConnector3">
              <a:avLst>
                <a:gd name="adj1" fmla="val 50000"/>
              </a:avLst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: 圓角 16">
              <a:extLst>
                <a:ext uri="{FF2B5EF4-FFF2-40B4-BE49-F238E27FC236}">
                  <a16:creationId xmlns:a16="http://schemas.microsoft.com/office/drawing/2014/main" id="{B4B81BAB-0B34-97D8-00B0-E27218E93BDB}"/>
                </a:ext>
              </a:extLst>
            </p:cNvPr>
            <p:cNvSpPr/>
            <p:nvPr/>
          </p:nvSpPr>
          <p:spPr>
            <a:xfrm>
              <a:off x="4845386" y="4673370"/>
              <a:ext cx="1136072" cy="499924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去噪點</a:t>
              </a:r>
              <a:endParaRPr lang="en-US" altLang="zh-TW" dirty="0"/>
            </a:p>
          </p:txBody>
        </p:sp>
        <p:cxnSp>
          <p:nvCxnSpPr>
            <p:cNvPr id="20" name="接點: 肘形 19">
              <a:extLst>
                <a:ext uri="{FF2B5EF4-FFF2-40B4-BE49-F238E27FC236}">
                  <a16:creationId xmlns:a16="http://schemas.microsoft.com/office/drawing/2014/main" id="{EA706EAD-858D-2082-4DDF-4D55110514FB}"/>
                </a:ext>
              </a:extLst>
            </p:cNvPr>
            <p:cNvCxnSpPr>
              <a:cxnSpLocks/>
              <a:stCxn id="13" idx="2"/>
              <a:endCxn id="17" idx="0"/>
            </p:cNvCxnSpPr>
            <p:nvPr/>
          </p:nvCxnSpPr>
          <p:spPr>
            <a:xfrm rot="5400000">
              <a:off x="6049317" y="3414685"/>
              <a:ext cx="622791" cy="1894579"/>
            </a:xfrm>
            <a:prstGeom prst="bentConnector3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71B52E1C-10CC-7092-0737-38347B2A505C}"/>
                </a:ext>
              </a:extLst>
            </p:cNvPr>
            <p:cNvSpPr/>
            <p:nvPr/>
          </p:nvSpPr>
          <p:spPr>
            <a:xfrm>
              <a:off x="7308001" y="4670510"/>
              <a:ext cx="1136072" cy="499924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rgbClr val="E4E6EB"/>
                  </a:solidFill>
                  <a:latin typeface="Segoe UI Historic" panose="020B0502040204020203" pitchFamily="34" charset="0"/>
                </a:rPr>
                <a:t>灰階</a:t>
              </a:r>
              <a:endParaRPr lang="en-US" altLang="zh-TW" dirty="0"/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C0E2507A-E9D9-400C-9A5D-59676CAA683D}"/>
                </a:ext>
              </a:extLst>
            </p:cNvPr>
            <p:cNvSpPr/>
            <p:nvPr/>
          </p:nvSpPr>
          <p:spPr>
            <a:xfrm>
              <a:off x="8648426" y="4673369"/>
              <a:ext cx="1136072" cy="499924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RGB</a:t>
              </a:r>
            </a:p>
          </p:txBody>
        </p:sp>
        <p:cxnSp>
          <p:nvCxnSpPr>
            <p:cNvPr id="23" name="接點: 肘形 22">
              <a:extLst>
                <a:ext uri="{FF2B5EF4-FFF2-40B4-BE49-F238E27FC236}">
                  <a16:creationId xmlns:a16="http://schemas.microsoft.com/office/drawing/2014/main" id="{203FC30F-014E-761D-67B9-5EB79A7AF290}"/>
                </a:ext>
              </a:extLst>
            </p:cNvPr>
            <p:cNvCxnSpPr>
              <a:stCxn id="13" idx="2"/>
              <a:endCxn id="21" idx="0"/>
            </p:cNvCxnSpPr>
            <p:nvPr/>
          </p:nvCxnSpPr>
          <p:spPr>
            <a:xfrm rot="16200000" flipH="1">
              <a:off x="7282054" y="4076526"/>
              <a:ext cx="619931" cy="568036"/>
            </a:xfrm>
            <a:prstGeom prst="bentConnector3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接點: 肘形 23">
              <a:extLst>
                <a:ext uri="{FF2B5EF4-FFF2-40B4-BE49-F238E27FC236}">
                  <a16:creationId xmlns:a16="http://schemas.microsoft.com/office/drawing/2014/main" id="{3A748522-E310-6D66-CD22-CAB2FA2F7A39}"/>
                </a:ext>
              </a:extLst>
            </p:cNvPr>
            <p:cNvCxnSpPr>
              <a:stCxn id="13" idx="2"/>
              <a:endCxn id="22" idx="0"/>
            </p:cNvCxnSpPr>
            <p:nvPr/>
          </p:nvCxnSpPr>
          <p:spPr>
            <a:xfrm rot="16200000" flipH="1">
              <a:off x="7950836" y="3407743"/>
              <a:ext cx="622790" cy="1908461"/>
            </a:xfrm>
            <a:prstGeom prst="bentConnector3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接點: 肘形 24">
              <a:extLst>
                <a:ext uri="{FF2B5EF4-FFF2-40B4-BE49-F238E27FC236}">
                  <a16:creationId xmlns:a16="http://schemas.microsoft.com/office/drawing/2014/main" id="{11EDB48B-B941-2787-4569-F3D629BC0D41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rot="5400000">
              <a:off x="6650784" y="4012748"/>
              <a:ext cx="619386" cy="695049"/>
            </a:xfrm>
            <a:prstGeom prst="bentConnector3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FA4A8622-9CD5-26BD-791B-6FB25A0286EE}"/>
                </a:ext>
              </a:extLst>
            </p:cNvPr>
            <p:cNvSpPr/>
            <p:nvPr/>
          </p:nvSpPr>
          <p:spPr>
            <a:xfrm>
              <a:off x="1935310" y="3549943"/>
              <a:ext cx="1015993" cy="4964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取前景</a:t>
              </a:r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EB57023C-A8F4-0423-A439-8C670E64122B}"/>
                </a:ext>
              </a:extLst>
            </p:cNvPr>
            <p:cNvSpPr/>
            <p:nvPr/>
          </p:nvSpPr>
          <p:spPr>
            <a:xfrm>
              <a:off x="1828800" y="4669965"/>
              <a:ext cx="1229011" cy="499924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背景模型</a:t>
              </a:r>
            </a:p>
          </p:txBody>
        </p: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4169934B-1FC1-00A9-F4A8-22D2B2BBE9FE}"/>
                </a:ext>
              </a:extLst>
            </p:cNvPr>
            <p:cNvCxnSpPr>
              <a:stCxn id="26" idx="2"/>
              <a:endCxn id="29" idx="0"/>
            </p:cNvCxnSpPr>
            <p:nvPr/>
          </p:nvCxnSpPr>
          <p:spPr>
            <a:xfrm flipH="1">
              <a:off x="2443306" y="4046400"/>
              <a:ext cx="1" cy="623565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接點: 肘形 30">
              <a:extLst>
                <a:ext uri="{FF2B5EF4-FFF2-40B4-BE49-F238E27FC236}">
                  <a16:creationId xmlns:a16="http://schemas.microsoft.com/office/drawing/2014/main" id="{F1484508-F029-CDF1-5707-EE0EC60BF649}"/>
                </a:ext>
              </a:extLst>
            </p:cNvPr>
            <p:cNvCxnSpPr>
              <a:stCxn id="11" idx="2"/>
              <a:endCxn id="26" idx="0"/>
            </p:cNvCxnSpPr>
            <p:nvPr/>
          </p:nvCxnSpPr>
          <p:spPr>
            <a:xfrm rot="5400000">
              <a:off x="3422900" y="1883902"/>
              <a:ext cx="686449" cy="2645633"/>
            </a:xfrm>
            <a:prstGeom prst="bentConnector3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B1AEA2AB-EBF7-4CCF-2855-63B04E46B412}"/>
              </a:ext>
            </a:extLst>
          </p:cNvPr>
          <p:cNvSpPr/>
          <p:nvPr/>
        </p:nvSpPr>
        <p:spPr>
          <a:xfrm>
            <a:off x="6202461" y="4678938"/>
            <a:ext cx="1076848" cy="49992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0" i="0" dirty="0">
                <a:solidFill>
                  <a:srgbClr val="FFFFFF"/>
                </a:solidFill>
                <a:effectLst/>
                <a:latin typeface="Nunito"/>
              </a:rPr>
              <a:t>二值化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78026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FBF201-1E14-9EF4-6605-595682C78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系統分析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97F75216-EA48-52C3-C102-7F74138487A8}"/>
              </a:ext>
            </a:extLst>
          </p:cNvPr>
          <p:cNvGrpSpPr/>
          <p:nvPr/>
        </p:nvGrpSpPr>
        <p:grpSpPr>
          <a:xfrm>
            <a:off x="2349267" y="2037669"/>
            <a:ext cx="6383354" cy="2492185"/>
            <a:chOff x="1863840" y="2684514"/>
            <a:chExt cx="6734424" cy="2492185"/>
          </a:xfrm>
          <a:solidFill>
            <a:srgbClr val="92D050"/>
          </a:solidFill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8516507B-48E5-DA3B-FB4A-B685086CA28E}"/>
                </a:ext>
              </a:extLst>
            </p:cNvPr>
            <p:cNvSpPr/>
            <p:nvPr/>
          </p:nvSpPr>
          <p:spPr>
            <a:xfrm>
              <a:off x="4420347" y="2684514"/>
              <a:ext cx="1057563" cy="517546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主程式</a:t>
              </a:r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054CABBB-DD86-2ECA-0414-5CD187B8D320}"/>
                </a:ext>
              </a:extLst>
            </p:cNvPr>
            <p:cNvSpPr/>
            <p:nvPr/>
          </p:nvSpPr>
          <p:spPr>
            <a:xfrm>
              <a:off x="6682232" y="3554122"/>
              <a:ext cx="1251538" cy="4964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特徵計算</a:t>
              </a:r>
            </a:p>
          </p:txBody>
        </p:sp>
        <p:cxnSp>
          <p:nvCxnSpPr>
            <p:cNvPr id="8" name="接點: 肘形 7">
              <a:extLst>
                <a:ext uri="{FF2B5EF4-FFF2-40B4-BE49-F238E27FC236}">
                  <a16:creationId xmlns:a16="http://schemas.microsoft.com/office/drawing/2014/main" id="{48234B7F-BE23-A9B3-A3D5-E01EB987BE73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 rot="16200000" flipH="1">
              <a:off x="5952534" y="2198655"/>
              <a:ext cx="352062" cy="2358872"/>
            </a:xfrm>
            <a:prstGeom prst="bentConnector3">
              <a:avLst>
                <a:gd name="adj1" fmla="val 50000"/>
              </a:avLst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9F668AAA-B09C-3BCC-6E91-CD1729E00910}"/>
                </a:ext>
              </a:extLst>
            </p:cNvPr>
            <p:cNvSpPr/>
            <p:nvPr/>
          </p:nvSpPr>
          <p:spPr>
            <a:xfrm>
              <a:off x="5981458" y="4669901"/>
              <a:ext cx="1133006" cy="499925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dirty="0"/>
                <a:t>二值化</a:t>
              </a:r>
              <a:endParaRPr lang="en-US" altLang="zh-TW" sz="1600" dirty="0"/>
            </a:p>
          </p:txBody>
        </p:sp>
        <p:cxnSp>
          <p:nvCxnSpPr>
            <p:cNvPr id="10" name="接點: 肘形 9">
              <a:extLst>
                <a:ext uri="{FF2B5EF4-FFF2-40B4-BE49-F238E27FC236}">
                  <a16:creationId xmlns:a16="http://schemas.microsoft.com/office/drawing/2014/main" id="{A78F7747-34DB-CD8B-06E1-773BE5659AC1}"/>
                </a:ext>
              </a:extLst>
            </p:cNvPr>
            <p:cNvCxnSpPr>
              <a:cxnSpLocks/>
              <a:stCxn id="7" idx="2"/>
              <a:endCxn id="9" idx="0"/>
            </p:cNvCxnSpPr>
            <p:nvPr/>
          </p:nvCxnSpPr>
          <p:spPr>
            <a:xfrm rot="5400000">
              <a:off x="6618321" y="3980220"/>
              <a:ext cx="619322" cy="760040"/>
            </a:xfrm>
            <a:prstGeom prst="bentConnector3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5DE2AA22-97F4-A5CD-3B7D-17695E6FC3F9}"/>
                </a:ext>
              </a:extLst>
            </p:cNvPr>
            <p:cNvSpPr/>
            <p:nvPr/>
          </p:nvSpPr>
          <p:spPr>
            <a:xfrm>
              <a:off x="7462192" y="4676775"/>
              <a:ext cx="1136072" cy="499924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dirty="0"/>
                <a:t>連通物件</a:t>
              </a:r>
              <a:endParaRPr lang="en-US" altLang="zh-TW" sz="1600" dirty="0"/>
            </a:p>
          </p:txBody>
        </p:sp>
        <p:cxnSp>
          <p:nvCxnSpPr>
            <p:cNvPr id="14" name="接點: 肘形 13">
              <a:extLst>
                <a:ext uri="{FF2B5EF4-FFF2-40B4-BE49-F238E27FC236}">
                  <a16:creationId xmlns:a16="http://schemas.microsoft.com/office/drawing/2014/main" id="{35F70CCC-8901-A231-C143-91AF35048793}"/>
                </a:ext>
              </a:extLst>
            </p:cNvPr>
            <p:cNvCxnSpPr>
              <a:cxnSpLocks/>
              <a:stCxn id="7" idx="2"/>
              <a:endCxn id="12" idx="0"/>
            </p:cNvCxnSpPr>
            <p:nvPr/>
          </p:nvCxnSpPr>
          <p:spPr>
            <a:xfrm rot="16200000" flipH="1">
              <a:off x="7356016" y="4002563"/>
              <a:ext cx="626196" cy="722227"/>
            </a:xfrm>
            <a:prstGeom prst="bentConnector3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: 圓角 15">
              <a:extLst>
                <a:ext uri="{FF2B5EF4-FFF2-40B4-BE49-F238E27FC236}">
                  <a16:creationId xmlns:a16="http://schemas.microsoft.com/office/drawing/2014/main" id="{FD73865F-2867-8F29-09FA-4B0F8F189BD4}"/>
                </a:ext>
              </a:extLst>
            </p:cNvPr>
            <p:cNvSpPr/>
            <p:nvPr/>
          </p:nvSpPr>
          <p:spPr>
            <a:xfrm>
              <a:off x="1863840" y="3549943"/>
              <a:ext cx="1251539" cy="49645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背景</a:t>
              </a:r>
            </a:p>
          </p:txBody>
        </p: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5E51A81F-6F00-E14C-109B-19C72B5A46CB}"/>
                </a:ext>
              </a:extLst>
            </p:cNvPr>
            <p:cNvCxnSpPr>
              <a:cxnSpLocks/>
              <a:stCxn id="16" idx="2"/>
              <a:endCxn id="3" idx="0"/>
            </p:cNvCxnSpPr>
            <p:nvPr/>
          </p:nvCxnSpPr>
          <p:spPr>
            <a:xfrm flipH="1">
              <a:off x="2489609" y="4046400"/>
              <a:ext cx="1" cy="618439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接點: 肘形 18">
              <a:extLst>
                <a:ext uri="{FF2B5EF4-FFF2-40B4-BE49-F238E27FC236}">
                  <a16:creationId xmlns:a16="http://schemas.microsoft.com/office/drawing/2014/main" id="{D8FD5F33-B50E-CCD4-F9D8-75FF70A91BBA}"/>
                </a:ext>
              </a:extLst>
            </p:cNvPr>
            <p:cNvCxnSpPr>
              <a:cxnSpLocks/>
              <a:stCxn id="6" idx="2"/>
              <a:endCxn id="16" idx="0"/>
            </p:cNvCxnSpPr>
            <p:nvPr/>
          </p:nvCxnSpPr>
          <p:spPr>
            <a:xfrm rot="5400000">
              <a:off x="3545429" y="2146242"/>
              <a:ext cx="347883" cy="2459519"/>
            </a:xfrm>
            <a:prstGeom prst="bentConnector3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70E14BA3-3B39-A676-AF3B-38012F1E6B51}"/>
              </a:ext>
            </a:extLst>
          </p:cNvPr>
          <p:cNvSpPr/>
          <p:nvPr/>
        </p:nvSpPr>
        <p:spPr>
          <a:xfrm>
            <a:off x="6889094" y="5070107"/>
            <a:ext cx="1171942" cy="499924"/>
          </a:xfrm>
          <a:prstGeom prst="roundRect">
            <a:avLst>
              <a:gd name="adj" fmla="val 5000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/>
              <a:t>硬幣面積</a:t>
            </a:r>
            <a:endParaRPr lang="en-US" altLang="zh-TW" sz="1600" dirty="0"/>
          </a:p>
        </p:txBody>
      </p: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8A5C785F-6838-DC02-681E-606B774A1640}"/>
              </a:ext>
            </a:extLst>
          </p:cNvPr>
          <p:cNvSpPr/>
          <p:nvPr/>
        </p:nvSpPr>
        <p:spPr>
          <a:xfrm>
            <a:off x="8457945" y="5066548"/>
            <a:ext cx="1171942" cy="510002"/>
          </a:xfrm>
          <a:prstGeom prst="roundRect">
            <a:avLst>
              <a:gd name="adj" fmla="val 5000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/>
              <a:t>分辨種類</a:t>
            </a:r>
            <a:endParaRPr lang="en-US" altLang="zh-TW" sz="1600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8B50E83-E928-CF1C-1FBA-DAB6C54E6238}"/>
              </a:ext>
            </a:extLst>
          </p:cNvPr>
          <p:cNvSpPr/>
          <p:nvPr/>
        </p:nvSpPr>
        <p:spPr>
          <a:xfrm>
            <a:off x="2403990" y="4017994"/>
            <a:ext cx="1076848" cy="49992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/>
              <a:t>灰階圖片</a:t>
            </a:r>
            <a:endParaRPr lang="en-US" altLang="zh-TW" sz="1600" dirty="0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9BFE5F81-DFBD-9542-F739-0993608EEDEB}"/>
              </a:ext>
            </a:extLst>
          </p:cNvPr>
          <p:cNvSpPr/>
          <p:nvPr/>
        </p:nvSpPr>
        <p:spPr>
          <a:xfrm>
            <a:off x="4991934" y="4020131"/>
            <a:ext cx="1076848" cy="49992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/>
              <a:t>膨脹</a:t>
            </a:r>
            <a:endParaRPr lang="en-US" altLang="zh-TW" sz="1600" dirty="0"/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8F515B3F-2DB6-AAC9-A9BC-2087BD203D8B}"/>
              </a:ext>
            </a:extLst>
          </p:cNvPr>
          <p:cNvSpPr/>
          <p:nvPr/>
        </p:nvSpPr>
        <p:spPr>
          <a:xfrm>
            <a:off x="4980837" y="5066548"/>
            <a:ext cx="1076848" cy="499924"/>
          </a:xfrm>
          <a:prstGeom prst="roundRect">
            <a:avLst>
              <a:gd name="adj" fmla="val 2462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/>
              <a:t>侵蝕</a:t>
            </a:r>
            <a:endParaRPr lang="en-US" altLang="zh-TW" sz="1600" dirty="0"/>
          </a:p>
        </p:txBody>
      </p:sp>
      <p:cxnSp>
        <p:nvCxnSpPr>
          <p:cNvPr id="61" name="接點: 肘形 60">
            <a:extLst>
              <a:ext uri="{FF2B5EF4-FFF2-40B4-BE49-F238E27FC236}">
                <a16:creationId xmlns:a16="http://schemas.microsoft.com/office/drawing/2014/main" id="{2F86BC20-3C51-EFCC-0D31-284EFDEDF296}"/>
              </a:ext>
            </a:extLst>
          </p:cNvPr>
          <p:cNvCxnSpPr>
            <a:cxnSpLocks/>
            <a:endCxn id="27" idx="0"/>
          </p:cNvCxnSpPr>
          <p:nvPr/>
        </p:nvCxnSpPr>
        <p:spPr>
          <a:xfrm rot="10800000" flipV="1">
            <a:off x="5530359" y="3708773"/>
            <a:ext cx="1566181" cy="311357"/>
          </a:xfrm>
          <a:prstGeom prst="bentConnector2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F13B0641-8311-A4AC-842E-E48989A9B967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 flipH="1">
            <a:off x="5519261" y="4520055"/>
            <a:ext cx="11097" cy="546493"/>
          </a:xfrm>
          <a:prstGeom prst="line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接點: 肘形 74">
            <a:extLst>
              <a:ext uri="{FF2B5EF4-FFF2-40B4-BE49-F238E27FC236}">
                <a16:creationId xmlns:a16="http://schemas.microsoft.com/office/drawing/2014/main" id="{26201541-4220-4887-707A-4205D6719138}"/>
              </a:ext>
            </a:extLst>
          </p:cNvPr>
          <p:cNvCxnSpPr>
            <a:cxnSpLocks/>
            <a:stCxn id="12" idx="2"/>
            <a:endCxn id="46" idx="0"/>
          </p:cNvCxnSpPr>
          <p:nvPr/>
        </p:nvCxnSpPr>
        <p:spPr>
          <a:xfrm rot="5400000">
            <a:off x="7564505" y="4440414"/>
            <a:ext cx="540253" cy="719132"/>
          </a:xfrm>
          <a:prstGeom prst="bentConnector3">
            <a:avLst>
              <a:gd name="adj1" fmla="val 50000"/>
            </a:avLst>
          </a:prstGeom>
          <a:solidFill>
            <a:srgbClr val="92D050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接點: 肘形 77">
            <a:extLst>
              <a:ext uri="{FF2B5EF4-FFF2-40B4-BE49-F238E27FC236}">
                <a16:creationId xmlns:a16="http://schemas.microsoft.com/office/drawing/2014/main" id="{E3752935-7F2D-72C7-F03B-AB4DA92EFE90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8118302" y="4801460"/>
            <a:ext cx="925614" cy="265088"/>
          </a:xfrm>
          <a:prstGeom prst="bentConnector2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844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849AD5-3FED-F072-DE83-C4A4471FC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zh-TW" altLang="en-US" b="1" dirty="0"/>
              <a:t>系統架構圖</a:t>
            </a:r>
            <a:r>
              <a:rPr lang="en-US" altLang="zh-TW" b="1" dirty="0"/>
              <a:t>(</a:t>
            </a:r>
            <a:r>
              <a:rPr lang="zh-TW" altLang="en-US" b="1" dirty="0"/>
              <a:t>舊版</a:t>
            </a:r>
            <a:r>
              <a:rPr lang="en-US" altLang="zh-TW" b="1" dirty="0"/>
              <a:t>)</a:t>
            </a:r>
            <a:endParaRPr lang="zh-TW" altLang="en-US" b="1" dirty="0"/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0C27030B-9948-9C93-D42D-2A7F03A80C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5549647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7981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849AD5-3FED-F072-DE83-C4A4471FC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zh-TW" altLang="en-US" b="1" dirty="0"/>
              <a:t>系統架構圖</a:t>
            </a:r>
          </a:p>
        </p:txBody>
      </p:sp>
      <p:pic>
        <p:nvPicPr>
          <p:cNvPr id="11" name="內容版面配置區 10" descr="一張含有 螢幕擷取畫面, 便利貼, Rectangle, 正方形 的圖片&#10;&#10;自動產生的描述">
            <a:extLst>
              <a:ext uri="{FF2B5EF4-FFF2-40B4-BE49-F238E27FC236}">
                <a16:creationId xmlns:a16="http://schemas.microsoft.com/office/drawing/2014/main" id="{7F0CA074-E38B-FD68-C57F-8758E8D8F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2" y="963844"/>
            <a:ext cx="11302999" cy="6357937"/>
          </a:xfrm>
        </p:spPr>
      </p:pic>
    </p:spTree>
    <p:extLst>
      <p:ext uri="{BB962C8B-B14F-4D97-AF65-F5344CB8AC3E}">
        <p14:creationId xmlns:p14="http://schemas.microsoft.com/office/powerpoint/2010/main" val="1553834752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207_TF22712842_Win32" id="{2140E0E0-F3E0-4A6F-A0CF-77B2F1B8A879}" vid="{F655C06E-8CAE-4AA9-9A67-9C20438BD46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D585916A84C76A41983EEC79044FAE18" ma:contentTypeVersion="15" ma:contentTypeDescription="建立新的文件。" ma:contentTypeScope="" ma:versionID="af907408130816be9be22e9abb62869b">
  <xsd:schema xmlns:xsd="http://www.w3.org/2001/XMLSchema" xmlns:xs="http://www.w3.org/2001/XMLSchema" xmlns:p="http://schemas.microsoft.com/office/2006/metadata/properties" xmlns:ns3="e0e1e100-65bd-4264-a1d0-09ebd1e2e1e3" xmlns:ns4="450c76d8-69af-429f-bbb8-c03346e28a58" targetNamespace="http://schemas.microsoft.com/office/2006/metadata/properties" ma:root="true" ma:fieldsID="36fb88119917f5483b28f7696176dfd2" ns3:_="" ns4:_="">
    <xsd:import namespace="e0e1e100-65bd-4264-a1d0-09ebd1e2e1e3"/>
    <xsd:import namespace="450c76d8-69af-429f-bbb8-c03346e28a5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e1e100-65bd-4264-a1d0-09ebd1e2e1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0c76d8-69af-429f-bbb8-c03346e28a58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1" nillable="true" ma:displayName="共用提示雜湊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e0e1e100-65bd-4264-a1d0-09ebd1e2e1e3" xsi:nil="true"/>
    <_activity xmlns="e0e1e100-65bd-4264-a1d0-09ebd1e2e1e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BB333A3-F330-436F-90D7-DF427B1CEC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0e1e100-65bd-4264-a1d0-09ebd1e2e1e3"/>
    <ds:schemaRef ds:uri="450c76d8-69af-429f-bbb8-c03346e28a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450c76d8-69af-429f-bbb8-c03346e28a58"/>
    <ds:schemaRef ds:uri="http://purl.org/dc/elements/1.1/"/>
    <ds:schemaRef ds:uri="http://purl.org/dc/dcmitype/"/>
    <ds:schemaRef ds:uri="http://www.w3.org/XML/1998/namespace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e0e1e100-65bd-4264-a1d0-09ebd1e2e1e3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{7E892B8F-CE68-4B9B-8F5A-833EE0B834BA}tf22712842_win32</Template>
  <TotalTime>1988</TotalTime>
  <Words>1441</Words>
  <Application>Microsoft Office PowerPoint</Application>
  <PresentationFormat>寬螢幕</PresentationFormat>
  <Paragraphs>260</Paragraphs>
  <Slides>26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6" baseType="lpstr">
      <vt:lpstr>Microsoft JhengHei UI</vt:lpstr>
      <vt:lpstr>新細明體</vt:lpstr>
      <vt:lpstr>標楷體</vt:lpstr>
      <vt:lpstr>Bookman Old Style</vt:lpstr>
      <vt:lpstr>Calibri</vt:lpstr>
      <vt:lpstr>Franklin Gothic Book</vt:lpstr>
      <vt:lpstr>Nunito</vt:lpstr>
      <vt:lpstr>Segoe UI Historic</vt:lpstr>
      <vt:lpstr>Wingdings</vt:lpstr>
      <vt:lpstr>1_RetrospectVTI</vt:lpstr>
      <vt:lpstr>嵌入式影像處理 期末報告</vt:lpstr>
      <vt:lpstr>題目:影像點鈔機</vt:lpstr>
      <vt:lpstr>應用場景</vt:lpstr>
      <vt:lpstr>規格列表(舊版)</vt:lpstr>
      <vt:lpstr>規格列表</vt:lpstr>
      <vt:lpstr>系統分析(舊版)</vt:lpstr>
      <vt:lpstr>系統分析</vt:lpstr>
      <vt:lpstr>系統架構圖(舊版)</vt:lpstr>
      <vt:lpstr>系統架構圖</vt:lpstr>
      <vt:lpstr>Function(API)灰階</vt:lpstr>
      <vt:lpstr>Function灰階(範例)</vt:lpstr>
      <vt:lpstr>Function(API)二值化</vt:lpstr>
      <vt:lpstr>Function(API)二值化(說明)</vt:lpstr>
      <vt:lpstr>Function(API)二值化(範例)</vt:lpstr>
      <vt:lpstr>Function(API)膨脹</vt:lpstr>
      <vt:lpstr>Function(API)膨脹(說明)</vt:lpstr>
      <vt:lpstr>Function(API)膨脹(範例)</vt:lpstr>
      <vt:lpstr>Function(API)侵蝕</vt:lpstr>
      <vt:lpstr>Function(API)侵蝕(說明)</vt:lpstr>
      <vt:lpstr>Function(API)侵蝕(範例)</vt:lpstr>
      <vt:lpstr>Function(API)連通物通</vt:lpstr>
      <vt:lpstr>Function(API)連通物件(說明)</vt:lpstr>
      <vt:lpstr>Function(API)連通物件(範例)</vt:lpstr>
      <vt:lpstr>成果展示(自己)</vt:lpstr>
      <vt:lpstr>成果展示(失敗)</vt:lpstr>
      <vt:lpstr>程式碼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嵌入式影像處理 期末報告</dc:title>
  <dc:creator>F110118101</dc:creator>
  <cp:lastModifiedBy>F110118101</cp:lastModifiedBy>
  <cp:revision>15</cp:revision>
  <dcterms:created xsi:type="dcterms:W3CDTF">2023-05-17T06:49:33Z</dcterms:created>
  <dcterms:modified xsi:type="dcterms:W3CDTF">2023-06-21T07:01:17Z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0x010100D585916A84C76A41983EEC79044FAE18</vt:lpwstr>
  </property>
</Properties>
</file>